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9.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10.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1.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6"/>
    <p:sldMasterId id="2147483829" r:id="rId7"/>
    <p:sldMasterId id="2147483857" r:id="rId8"/>
    <p:sldMasterId id="2147483886" r:id="rId9"/>
    <p:sldMasterId id="2147483914" r:id="rId10"/>
    <p:sldMasterId id="2147483939" r:id="rId11"/>
    <p:sldMasterId id="2147483967" r:id="rId12"/>
    <p:sldMasterId id="2147483980" r:id="rId13"/>
    <p:sldMasterId id="2147483998" r:id="rId14"/>
    <p:sldMasterId id="2147484016" r:id="rId15"/>
    <p:sldMasterId id="2147484044" r:id="rId16"/>
    <p:sldMasterId id="2147484073" r:id="rId17"/>
  </p:sldMasterIdLst>
  <p:notesMasterIdLst>
    <p:notesMasterId r:id="rId36"/>
  </p:notesMasterIdLst>
  <p:sldIdLst>
    <p:sldId id="668" r:id="rId18"/>
    <p:sldId id="679" r:id="rId19"/>
    <p:sldId id="705" r:id="rId20"/>
    <p:sldId id="715" r:id="rId21"/>
    <p:sldId id="706" r:id="rId22"/>
    <p:sldId id="729" r:id="rId23"/>
    <p:sldId id="714" r:id="rId24"/>
    <p:sldId id="726" r:id="rId25"/>
    <p:sldId id="717" r:id="rId26"/>
    <p:sldId id="718" r:id="rId27"/>
    <p:sldId id="707" r:id="rId28"/>
    <p:sldId id="727" r:id="rId29"/>
    <p:sldId id="728" r:id="rId30"/>
    <p:sldId id="731" r:id="rId31"/>
    <p:sldId id="730" r:id="rId32"/>
    <p:sldId id="704" r:id="rId33"/>
    <p:sldId id="682" r:id="rId34"/>
    <p:sldId id="725" r:id="rId35"/>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AA98D0-4922-4CBC-BC91-7B29547F2065}">
          <p14:sldIdLst>
            <p14:sldId id="668"/>
            <p14:sldId id="679"/>
            <p14:sldId id="705"/>
            <p14:sldId id="715"/>
            <p14:sldId id="706"/>
            <p14:sldId id="729"/>
            <p14:sldId id="714"/>
            <p14:sldId id="726"/>
            <p14:sldId id="717"/>
            <p14:sldId id="718"/>
            <p14:sldId id="707"/>
            <p14:sldId id="727"/>
            <p14:sldId id="728"/>
            <p14:sldId id="731"/>
            <p14:sldId id="730"/>
            <p14:sldId id="704"/>
            <p14:sldId id="682"/>
            <p14:sldId id="72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Demo" initials="D" lastIdx="5" clrIdx="6">
    <p:extLst>
      <p:ext uri="{19B8F6BF-5375-455C-9EA6-DF929625EA0E}">
        <p15:presenceInfo xmlns:p15="http://schemas.microsoft.com/office/powerpoint/2012/main" userId="Demo" providerId="None"/>
      </p:ext>
    </p:extLst>
  </p:cmAuthor>
  <p:cmAuthor id="1" name="Shashank Khedikar (RGEN Solutions)" initials="SK(S" lastIdx="5" clrIdx="0">
    <p:extLst>
      <p:ext uri="{19B8F6BF-5375-455C-9EA6-DF929625EA0E}">
        <p15:presenceInfo xmlns:p15="http://schemas.microsoft.com/office/powerpoint/2012/main" userId="S-1-5-21-2127521184-1604012920-1887927527-7492838" providerId="AD"/>
      </p:ext>
    </p:extLst>
  </p:cmAuthor>
  <p:cmAuthor id="2" name="Author" initials="A" lastIdx="516" clrIdx="1"/>
  <p:cmAuthor id="4" name="Sanjay Soni" initials="SS" lastIdx="46" clrIdx="3">
    <p:extLst>
      <p:ext uri="{19B8F6BF-5375-455C-9EA6-DF929625EA0E}">
        <p15:presenceInfo xmlns:p15="http://schemas.microsoft.com/office/powerpoint/2012/main" userId="S-1-5-21-2127521184-1604012920-1887927527-2307239" providerId="AD"/>
      </p:ext>
    </p:extLst>
  </p:cmAuthor>
  <p:cmAuthor id="5" name="John Doyle" initials="JD" lastIdx="34" clrIdx="4">
    <p:extLst>
      <p:ext uri="{19B8F6BF-5375-455C-9EA6-DF929625EA0E}">
        <p15:presenceInfo xmlns:p15="http://schemas.microsoft.com/office/powerpoint/2012/main" userId="S-1-5-21-2127521184-1604012920-1887927527-2390110" providerId="AD"/>
      </p:ext>
    </p:extLst>
  </p:cmAuthor>
  <p:cmAuthor id="6" name="Christoph Schuler (Advaiya Inc)" initials="CS(I" lastIdx="2" clrIdx="5">
    <p:extLst>
      <p:ext uri="{19B8F6BF-5375-455C-9EA6-DF929625EA0E}">
        <p15:presenceInfo xmlns:p15="http://schemas.microsoft.com/office/powerpoint/2012/main" userId="Christoph Schuler (Advaiya In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C30D"/>
    <a:srgbClr val="FFCC00"/>
    <a:srgbClr val="F2C812"/>
    <a:srgbClr val="000000"/>
    <a:srgbClr val="FFFF00"/>
    <a:srgbClr val="FFFFFF"/>
    <a:srgbClr val="217346"/>
    <a:srgbClr val="00539B"/>
    <a:srgbClr val="919191"/>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73" autoAdjust="0"/>
    <p:restoredTop sz="90825" autoAdjust="0"/>
  </p:normalViewPr>
  <p:slideViewPr>
    <p:cSldViewPr snapToGrid="0">
      <p:cViewPr>
        <p:scale>
          <a:sx n="70" d="100"/>
          <a:sy n="70" d="100"/>
        </p:scale>
        <p:origin x="828" y="-72"/>
      </p:cViewPr>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viewProps" Target="viewProps.xml"/><Relationship Id="rId21" Type="http://schemas.openxmlformats.org/officeDocument/2006/relationships/slide" Target="slides/slide4.xml"/><Relationship Id="rId34" Type="http://schemas.openxmlformats.org/officeDocument/2006/relationships/slide" Target="slides/slide17.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Master" Target="slideMasters/slideMaster11.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Master" Target="slideMasters/slideMaster10.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notesMaster" Target="notesMasters/notesMaster1.xml"/><Relationship Id="rId10" Type="http://schemas.openxmlformats.org/officeDocument/2006/relationships/slideMaster" Target="slideMasters/slideMaster5.xml"/><Relationship Id="rId19" Type="http://schemas.openxmlformats.org/officeDocument/2006/relationships/slide" Target="slides/slide2.xml"/><Relationship Id="rId31"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Master" Target="slideMasters/slideMaster9.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8" Type="http://schemas.openxmlformats.org/officeDocument/2006/relationships/slideMaster" Target="slideMasters/slideMaster3.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40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938" y="0"/>
            <a:ext cx="3037840" cy="463407"/>
          </a:xfrm>
          <a:prstGeom prst="rect">
            <a:avLst/>
          </a:prstGeom>
        </p:spPr>
        <p:txBody>
          <a:bodyPr vert="horz" lIns="91440" tIns="45720" rIns="91440" bIns="45720" rtlCol="0"/>
          <a:lstStyle>
            <a:lvl1pPr algn="r">
              <a:defRPr sz="1200"/>
            </a:lvl1pPr>
          </a:lstStyle>
          <a:p>
            <a:fld id="{59A8EEF1-40DE-49EB-B8BE-E849EEAC24BC}" type="datetimeFigureOut">
              <a:rPr lang="en-US" smtClean="0"/>
              <a:t>6/2/2018</a:t>
            </a:fld>
            <a:endParaRPr lang="en-US"/>
          </a:p>
        </p:txBody>
      </p:sp>
      <p:sp>
        <p:nvSpPr>
          <p:cNvPr id="4" name="Slide Image Placeholder 3"/>
          <p:cNvSpPr>
            <a:spLocks noGrp="1" noRot="1" noChangeAspect="1"/>
          </p:cNvSpPr>
          <p:nvPr>
            <p:ph type="sldImg" idx="2"/>
          </p:nvPr>
        </p:nvSpPr>
        <p:spPr>
          <a:xfrm>
            <a:off x="735013" y="1154113"/>
            <a:ext cx="5540375" cy="31162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040" y="4444862"/>
            <a:ext cx="5608320" cy="363670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669"/>
            <a:ext cx="3037840" cy="46340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9"/>
            <a:ext cx="3037840" cy="463406"/>
          </a:xfrm>
          <a:prstGeom prst="rect">
            <a:avLst/>
          </a:prstGeom>
        </p:spPr>
        <p:txBody>
          <a:bodyPr vert="horz" lIns="91440" tIns="45720" rIns="91440" bIns="45720" rtlCol="0" anchor="b"/>
          <a:lstStyle>
            <a:lvl1pPr algn="r">
              <a:defRPr sz="1200"/>
            </a:lvl1pPr>
          </a:lstStyle>
          <a:p>
            <a:fld id="{075C3270-D5B6-4AE0-BFEC-3BB548CBAE0E}" type="slidenum">
              <a:rPr lang="en-US" smtClean="0"/>
              <a:t>‹#›</a:t>
            </a:fld>
            <a:endParaRPr lang="en-US"/>
          </a:p>
        </p:txBody>
      </p:sp>
    </p:spTree>
    <p:extLst>
      <p:ext uri="{BB962C8B-B14F-4D97-AF65-F5344CB8AC3E}">
        <p14:creationId xmlns:p14="http://schemas.microsoft.com/office/powerpoint/2010/main" val="912884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75C3270-D5B6-4AE0-BFEC-3BB548CBAE0E}" type="slidenum">
              <a:rPr lang="en-US" smtClean="0"/>
              <a:t>7</a:t>
            </a:fld>
            <a:endParaRPr lang="en-US"/>
          </a:p>
        </p:txBody>
      </p:sp>
    </p:spTree>
    <p:extLst>
      <p:ext uri="{BB962C8B-B14F-4D97-AF65-F5344CB8AC3E}">
        <p14:creationId xmlns:p14="http://schemas.microsoft.com/office/powerpoint/2010/main" val="1747285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75C3270-D5B6-4AE0-BFEC-3BB548CBAE0E}" type="slidenum">
              <a:rPr lang="en-US" smtClean="0"/>
              <a:t>14</a:t>
            </a:fld>
            <a:endParaRPr lang="en-US"/>
          </a:p>
        </p:txBody>
      </p:sp>
    </p:spTree>
    <p:extLst>
      <p:ext uri="{BB962C8B-B14F-4D97-AF65-F5344CB8AC3E}">
        <p14:creationId xmlns:p14="http://schemas.microsoft.com/office/powerpoint/2010/main" val="614061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ctr"/>
            <a:endParaRPr lang="en-US" sz="1000" kern="1200" dirty="0">
              <a:solidFill>
                <a:srgbClr val="FFFFFF"/>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07525D1A-9CA5-4E94-B922-48D4C7E4CB42}" type="slidenum">
              <a:rPr lang="en-US" smtClean="0">
                <a:solidFill>
                  <a:prstClr val="black"/>
                </a:solidFill>
              </a:rPr>
              <a:pPr>
                <a:defRPr/>
              </a:pPr>
              <a:t>18</a:t>
            </a:fld>
            <a:endParaRPr lang="en-US" dirty="0">
              <a:solidFill>
                <a:prstClr val="black"/>
              </a:solidFill>
            </a:endParaRPr>
          </a:p>
        </p:txBody>
      </p:sp>
    </p:spTree>
    <p:extLst>
      <p:ext uri="{BB962C8B-B14F-4D97-AF65-F5344CB8AC3E}">
        <p14:creationId xmlns:p14="http://schemas.microsoft.com/office/powerpoint/2010/main" val="30065734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Red Tile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478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2" name="Picture 1"/>
          <p:cNvPicPr>
            <a:picLocks noChangeAspect="1"/>
          </p:cNvPicPr>
          <p:nvPr userDrawn="1"/>
        </p:nvPicPr>
        <p:blipFill rotWithShape="1">
          <a:blip r:embed="rId6">
            <a:extLst>
              <a:ext uri="{28A0092B-C50C-407E-A947-70E740481C1C}">
                <a14:useLocalDpi xmlns:a14="http://schemas.microsoft.com/office/drawing/2010/main" val="0"/>
              </a:ext>
            </a:extLst>
          </a:blip>
          <a:srcRect r="4762" b="19386"/>
          <a:stretch/>
        </p:blipFill>
        <p:spPr>
          <a:xfrm>
            <a:off x="0" y="1"/>
            <a:ext cx="12192000" cy="6874524"/>
          </a:xfrm>
          <a:prstGeom prst="rect">
            <a:avLst/>
          </a:prstGeom>
        </p:spPr>
      </p:pic>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smtClea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2926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4000" dirty="0" smtClean="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a:t>
            </a: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Power BI</a:t>
            </a: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4" name="Subtitle 2"/>
          <p:cNvSpPr txBox="1">
            <a:spLocks/>
          </p:cNvSpPr>
          <p:nvPr userDrawn="1"/>
        </p:nvSpPr>
        <p:spPr>
          <a:xfrm>
            <a:off x="464020" y="2045436"/>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smtClean="0"/>
              <a:t>Level 200 Deck</a:t>
            </a:r>
          </a:p>
        </p:txBody>
      </p:sp>
    </p:spTree>
    <p:extLst>
      <p:ext uri="{BB962C8B-B14F-4D97-AF65-F5344CB8AC3E}">
        <p14:creationId xmlns:p14="http://schemas.microsoft.com/office/powerpoint/2010/main" val="305496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39" y="289511"/>
            <a:ext cx="11655840" cy="899665"/>
          </a:xfrm>
        </p:spPr>
        <p:txBody>
          <a:bodyPr/>
          <a:lstStyle>
            <a:lvl1pPr>
              <a:defRPr sz="4800">
                <a:solidFill>
                  <a:schemeClr val="accent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6"/>
            <a:ext cx="11653523" cy="5424059"/>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508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34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614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153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67857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5166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smtClean="0"/>
              <a:t>click icon to insert photo</a:t>
            </a:r>
            <a:endParaRPr lang="en-US" dirty="0"/>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dirty="0" smtClean="0"/>
              <a:t>Click to edit Master text</a:t>
            </a:r>
          </a:p>
        </p:txBody>
      </p:sp>
    </p:spTree>
    <p:extLst>
      <p:ext uri="{BB962C8B-B14F-4D97-AF65-F5344CB8AC3E}">
        <p14:creationId xmlns:p14="http://schemas.microsoft.com/office/powerpoint/2010/main" val="27377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205733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304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345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518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smtClean="0"/>
              <a:t>Lorem ipsum dolor sit.</a:t>
            </a:r>
            <a:endParaRPr lang="en-US" dirty="0"/>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smtClean="0"/>
              <a:t>Screen shot or image here</a:t>
            </a:r>
            <a:endParaRPr lang="en-US" dirty="0"/>
          </a:p>
        </p:txBody>
      </p:sp>
    </p:spTree>
    <p:extLst>
      <p:ext uri="{BB962C8B-B14F-4D97-AF65-F5344CB8AC3E}">
        <p14:creationId xmlns:p14="http://schemas.microsoft.com/office/powerpoint/2010/main" val="34124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8092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815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8762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500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959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4876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05053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438969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9035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89997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smtClean="0"/>
              <a:t>Lorem ipsum dolor sit.</a:t>
            </a:r>
            <a:endParaRPr lang="en-US" dirty="0"/>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smtClean="0"/>
              <a:t>Click to edit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9441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17216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63349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041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002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960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6533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199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287122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03868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smtClean="0"/>
              <a:t>Data insights headline</a:t>
            </a:r>
            <a:endParaRPr lang="en-US" dirty="0"/>
          </a:p>
        </p:txBody>
      </p:sp>
    </p:spTree>
    <p:extLst>
      <p:ext uri="{BB962C8B-B14F-4D97-AF65-F5344CB8AC3E}">
        <p14:creationId xmlns:p14="http://schemas.microsoft.com/office/powerpoint/2010/main" val="145224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7437" y="146443"/>
            <a:ext cx="3876675" cy="4557229"/>
          </a:xfrm>
        </p:spPr>
        <p:txBody>
          <a:bodyPr/>
          <a:lstStyle>
            <a:lvl1pPr marL="0" indent="0">
              <a:buFont typeface="Arial" panose="020B0604020202020204" pitchFamily="34" charset="0"/>
              <a:buNone/>
              <a:defRPr sz="6000" b="1"/>
            </a:lvl1pPr>
          </a:lstStyle>
          <a:p>
            <a:pPr lvl="0"/>
            <a:r>
              <a:rPr lang="en-US" dirty="0" smtClean="0"/>
              <a:t>AGENDA</a:t>
            </a:r>
          </a:p>
          <a:p>
            <a:pPr lvl="1"/>
            <a:r>
              <a:rPr lang="en-US" dirty="0" smtClean="0"/>
              <a:t>Second level</a:t>
            </a:r>
          </a:p>
        </p:txBody>
      </p:sp>
    </p:spTree>
    <p:extLst>
      <p:ext uri="{BB962C8B-B14F-4D97-AF65-F5344CB8AC3E}">
        <p14:creationId xmlns:p14="http://schemas.microsoft.com/office/powerpoint/2010/main" val="382964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smtClean="0"/>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55016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smtClean="0"/>
              <a:t>click icon to insert photo</a:t>
            </a:r>
            <a:endParaRPr lang="en-US" dirty="0"/>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dirty="0" smtClean="0"/>
              <a:t>Click to edit Master text</a:t>
            </a:r>
          </a:p>
        </p:txBody>
      </p:sp>
    </p:spTree>
    <p:extLst>
      <p:ext uri="{BB962C8B-B14F-4D97-AF65-F5344CB8AC3E}">
        <p14:creationId xmlns:p14="http://schemas.microsoft.com/office/powerpoint/2010/main" val="213628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153206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598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2118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3131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092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045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94140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310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Title 96"/>
          <p:cNvSpPr>
            <a:spLocks noGrp="1"/>
          </p:cNvSpPr>
          <p:nvPr>
            <p:ph type="title"/>
          </p:nvPr>
        </p:nvSpPr>
        <p:spPr>
          <a:xfrm>
            <a:off x="269240" y="289511"/>
            <a:ext cx="4487487" cy="4430271"/>
          </a:xfrm>
        </p:spPr>
        <p:txBody>
          <a:bodyPr/>
          <a:lstStyle>
            <a:lvl1pPr>
              <a:defRPr>
                <a:solidFill>
                  <a:schemeClr val="tx2"/>
                </a:solidFill>
              </a:defRPr>
            </a:lvl1pPr>
          </a:lstStyle>
          <a:p>
            <a:r>
              <a:rPr lang="en-US" smtClean="0"/>
              <a:t>Click to edit Master title style</a:t>
            </a:r>
            <a:endParaRPr lang="en-US"/>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6431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770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6665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568519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417663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7525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41820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63470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15302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830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29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A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0" name="Title 96"/>
          <p:cNvSpPr>
            <a:spLocks noGrp="1"/>
          </p:cNvSpPr>
          <p:nvPr>
            <p:ph type="title"/>
          </p:nvPr>
        </p:nvSpPr>
        <p:spPr>
          <a:xfrm>
            <a:off x="269240" y="289511"/>
            <a:ext cx="4487487" cy="4430271"/>
          </a:xfrm>
        </p:spPr>
        <p:txBody>
          <a:bodyPr/>
          <a:lstStyle>
            <a:lvl1pPr>
              <a:defRPr>
                <a:solidFill>
                  <a:schemeClr val="accent2"/>
                </a:solidFill>
              </a:defRPr>
            </a:lvl1pPr>
          </a:lstStyle>
          <a:p>
            <a:r>
              <a:rPr lang="en-US" smtClean="0"/>
              <a:t>Click to edit Master title style</a:t>
            </a:r>
            <a:endParaRPr lang="en-US"/>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154980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2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7345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2684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177276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88107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smtClean="0"/>
              <a:t>Data insights headline</a:t>
            </a:r>
            <a:endParaRPr lang="en-US" dirty="0"/>
          </a:p>
        </p:txBody>
      </p:sp>
    </p:spTree>
    <p:extLst>
      <p:ext uri="{BB962C8B-B14F-4D97-AF65-F5344CB8AC3E}">
        <p14:creationId xmlns:p14="http://schemas.microsoft.com/office/powerpoint/2010/main" val="272577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smtClean="0"/>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02968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smtClean="0"/>
              <a:t>click icon to insert photo</a:t>
            </a:r>
            <a:endParaRPr lang="en-US" dirty="0"/>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dirty="0" smtClean="0"/>
              <a:t>Click to edit Master text</a:t>
            </a:r>
          </a:p>
        </p:txBody>
      </p:sp>
    </p:spTree>
    <p:extLst>
      <p:ext uri="{BB962C8B-B14F-4D97-AF65-F5344CB8AC3E}">
        <p14:creationId xmlns:p14="http://schemas.microsoft.com/office/powerpoint/2010/main" val="336219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5"/>
            <a:ext cx="6276530" cy="875413"/>
          </a:xfrm>
          <a:noFill/>
        </p:spPr>
        <p:txBody>
          <a:bodyPr lIns="146304" tIns="91440" rIns="146304" bIns="91440" anchor="t" anchorCtr="0"/>
          <a:lstStyle>
            <a:lvl1pPr>
              <a:defRPr sz="5291" spc="-98" baseline="0">
                <a:gradFill>
                  <a:gsLst>
                    <a:gs pos="84066">
                      <a:srgbClr val="000000"/>
                    </a:gs>
                    <a:gs pos="57576">
                      <a:srgbClr val="000000"/>
                    </a:gs>
                  </a:gsLst>
                  <a:lin ang="5400000" scaled="0"/>
                </a:gradFill>
              </a:defRPr>
            </a:lvl1pPr>
          </a:lstStyle>
          <a:p>
            <a:r>
              <a:rPr lang="en-US" dirty="0" smtClean="0"/>
              <a:t>Event name here</a:t>
            </a:r>
            <a:endParaRPr lang="en-US" dirty="0"/>
          </a:p>
        </p:txBody>
      </p:sp>
      <p:sp>
        <p:nvSpPr>
          <p:cNvPr id="3" name="Text Placeholder 2"/>
          <p:cNvSpPr>
            <a:spLocks noGrp="1"/>
          </p:cNvSpPr>
          <p:nvPr>
            <p:ph type="body" sz="quarter" idx="14" hasCustomPrompt="1"/>
          </p:nvPr>
        </p:nvSpPr>
        <p:spPr bwMode="auto">
          <a:xfrm>
            <a:off x="269239" y="3007119"/>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smtClean="0"/>
              <a:t>City | Date</a:t>
            </a:r>
          </a:p>
        </p:txBody>
      </p:sp>
      <p:pic>
        <p:nvPicPr>
          <p:cNvPr id="8" name="Picture 7"/>
          <p:cNvPicPr>
            <a:picLocks noChangeAspect="1"/>
          </p:cNvPicPr>
          <p:nvPr userDrawn="1"/>
        </p:nvPicPr>
        <p:blipFill>
          <a:blip r:embed="rId3"/>
          <a:stretch>
            <a:fillRect/>
          </a:stretch>
        </p:blipFill>
        <p:spPr>
          <a:xfrm>
            <a:off x="448588" y="6121376"/>
            <a:ext cx="1254995" cy="269134"/>
          </a:xfrm>
          <a:prstGeom prst="rect">
            <a:avLst/>
          </a:prstGeom>
        </p:spPr>
      </p:pic>
    </p:spTree>
    <p:extLst>
      <p:ext uri="{BB962C8B-B14F-4D97-AF65-F5344CB8AC3E}">
        <p14:creationId xmlns:p14="http://schemas.microsoft.com/office/powerpoint/2010/main" val="18544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1" spc="-98" baseline="0">
                <a:gradFill>
                  <a:gsLst>
                    <a:gs pos="57576">
                      <a:srgbClr val="FFFFFF"/>
                    </a:gs>
                    <a:gs pos="35000">
                      <a:srgbClr val="FFFFFF"/>
                    </a:gs>
                  </a:gsLst>
                  <a:lin ang="5400000" scaled="0"/>
                </a:gradFill>
              </a:defRPr>
            </a:lvl1pPr>
          </a:lstStyle>
          <a:p>
            <a:r>
              <a:rPr lang="en-US" dirty="0" smtClean="0"/>
              <a:t>Event name here</a:t>
            </a:r>
            <a:endParaRPr lang="en-US" dirty="0"/>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smtClean="0"/>
              <a:t>City | Date</a:t>
            </a:r>
          </a:p>
        </p:txBody>
      </p:sp>
      <p:pic>
        <p:nvPicPr>
          <p:cNvPr id="8" name="Picture 7"/>
          <p:cNvPicPr>
            <a:picLocks noChangeAspect="1"/>
          </p:cNvPicPr>
          <p:nvPr userDrawn="1"/>
        </p:nvPicPr>
        <p:blipFill>
          <a:blip r:embed="rId3"/>
          <a:stretch>
            <a:fillRect/>
          </a:stretch>
        </p:blipFill>
        <p:spPr>
          <a:xfrm>
            <a:off x="448588" y="6121376"/>
            <a:ext cx="1254995" cy="269134"/>
          </a:xfrm>
          <a:prstGeom prst="rect">
            <a:avLst/>
          </a:prstGeom>
        </p:spPr>
      </p:pic>
    </p:spTree>
    <p:extLst>
      <p:ext uri="{BB962C8B-B14F-4D97-AF65-F5344CB8AC3E}">
        <p14:creationId xmlns:p14="http://schemas.microsoft.com/office/powerpoint/2010/main" val="416490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ITPro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96"/>
          <p:cNvSpPr>
            <a:spLocks noGrp="1"/>
          </p:cNvSpPr>
          <p:nvPr>
            <p:ph type="title"/>
          </p:nvPr>
        </p:nvSpPr>
        <p:spPr>
          <a:xfrm>
            <a:off x="269240" y="289511"/>
            <a:ext cx="4487487" cy="4430271"/>
          </a:xfrm>
        </p:spPr>
        <p:txBody>
          <a:bodyPr/>
          <a:lstStyle>
            <a:lvl1pPr>
              <a:defRPr>
                <a:solidFill>
                  <a:schemeClr val="accent4"/>
                </a:solidFill>
              </a:defRPr>
            </a:lvl1pPr>
          </a:lstStyle>
          <a:p>
            <a:r>
              <a:rPr lang="en-US" smtClean="0"/>
              <a:t>Click to edit Master title style</a:t>
            </a:r>
            <a:endParaRPr lang="en-US"/>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124386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3"/>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1"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4">
                <a:gradFill>
                  <a:gsLst>
                    <a:gs pos="57576">
                      <a:srgbClr val="FFFFFF"/>
                    </a:gs>
                    <a:gs pos="35000">
                      <a:srgbClr val="FFFFFF"/>
                    </a:gs>
                  </a:gsLst>
                  <a:lin ang="5400000" scaled="0"/>
                </a:gradFill>
              </a:defRPr>
            </a:lvl1pPr>
          </a:lstStyle>
          <a:p>
            <a:pPr lvl="0"/>
            <a:r>
              <a:rPr lang="en-US" dirty="0" smtClean="0"/>
              <a:t>Speaker Name</a:t>
            </a:r>
          </a:p>
        </p:txBody>
      </p:sp>
      <p:pic>
        <p:nvPicPr>
          <p:cNvPr id="7" name="Picture 6"/>
          <p:cNvPicPr>
            <a:picLocks noChangeAspect="1"/>
          </p:cNvPicPr>
          <p:nvPr userDrawn="1"/>
        </p:nvPicPr>
        <p:blipFill>
          <a:blip r:embed="rId3"/>
          <a:stretch>
            <a:fillRect/>
          </a:stretch>
        </p:blipFill>
        <p:spPr>
          <a:xfrm>
            <a:off x="448588" y="6121376"/>
            <a:ext cx="1254995" cy="269134"/>
          </a:xfrm>
          <a:prstGeom prst="rect">
            <a:avLst/>
          </a:prstGeom>
        </p:spPr>
      </p:pic>
    </p:spTree>
    <p:extLst>
      <p:ext uri="{BB962C8B-B14F-4D97-AF65-F5344CB8AC3E}">
        <p14:creationId xmlns:p14="http://schemas.microsoft.com/office/powerpoint/2010/main" val="197555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4" y="3878574"/>
            <a:ext cx="7171337"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stretch>
            <a:fillRect/>
          </a:stretch>
        </p:blipFill>
        <p:spPr>
          <a:xfrm>
            <a:off x="448588" y="6121376"/>
            <a:ext cx="1254995" cy="269134"/>
          </a:xfrm>
          <a:prstGeom prst="rect">
            <a:avLst/>
          </a:prstGeom>
        </p:spPr>
      </p:pic>
    </p:spTree>
    <p:extLst>
      <p:ext uri="{BB962C8B-B14F-4D97-AF65-F5344CB8AC3E}">
        <p14:creationId xmlns:p14="http://schemas.microsoft.com/office/powerpoint/2010/main" val="50616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818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208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2030"/>
          </a:xfrm>
        </p:spPr>
        <p:txBody>
          <a:bodyPr>
            <a:spAutoFit/>
          </a:bodyPr>
          <a:lstStyle>
            <a:lvl1pPr>
              <a:defRPr sz="3918">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3483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2030"/>
          </a:xfrm>
        </p:spPr>
        <p:txBody>
          <a:bodyPr>
            <a:spAutoFit/>
          </a:bodyPr>
          <a:lstStyle>
            <a:lvl1pPr>
              <a:defRPr sz="391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474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647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109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985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060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96"/>
          <p:cNvSpPr>
            <a:spLocks noGrp="1"/>
          </p:cNvSpPr>
          <p:nvPr>
            <p:ph type="title"/>
          </p:nvPr>
        </p:nvSpPr>
        <p:spPr>
          <a:xfrm>
            <a:off x="269240" y="289511"/>
            <a:ext cx="4487487" cy="4430271"/>
          </a:xfrm>
        </p:spPr>
        <p:txBody>
          <a:bodyPr/>
          <a:lstStyle>
            <a:lvl1pPr>
              <a:defRPr>
                <a:solidFill>
                  <a:schemeClr val="accent6"/>
                </a:solidFill>
              </a:defRPr>
            </a:lvl1pPr>
          </a:lstStyle>
          <a:p>
            <a:r>
              <a:rPr lang="en-US" smtClean="0"/>
              <a:t>Click to edit Master title style</a:t>
            </a:r>
            <a:endParaRPr lang="en-US"/>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54175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5401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9"/>
            <a:ext cx="9859116" cy="1158793"/>
          </a:xfrm>
          <a:noFill/>
        </p:spPr>
        <p:txBody>
          <a:bodyPr tIns="91440" bIns="91440" anchor="t" anchorCtr="0">
            <a:spAutoFit/>
          </a:bodyPr>
          <a:lstStyle>
            <a:lvl1pPr>
              <a:defRPr sz="705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77"/>
            <a:ext cx="9860674"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76129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9"/>
            <a:ext cx="9859116" cy="1158793"/>
          </a:xfrm>
          <a:noFill/>
        </p:spPr>
        <p:txBody>
          <a:bodyPr tIns="91440" bIns="91440" anchor="t" anchorCtr="0">
            <a:spAutoFit/>
          </a:bodyPr>
          <a:lstStyle>
            <a:lvl1pPr>
              <a:defRPr lang="en-US" sz="705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320872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265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3604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46539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12945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1217195"/>
            <a:ext cx="5378548"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8557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7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2089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
        <p:nvSpPr>
          <p:cNvPr id="4" name="Text Placeholder 5"/>
          <p:cNvSpPr>
            <a:spLocks noGrp="1"/>
          </p:cNvSpPr>
          <p:nvPr>
            <p:ph type="body" sz="quarter" idx="10"/>
          </p:nvPr>
        </p:nvSpPr>
        <p:spPr>
          <a:xfrm>
            <a:off x="269239" y="1189177"/>
            <a:ext cx="11653523" cy="5377878"/>
          </a:xfrm>
        </p:spPr>
        <p:txBody>
          <a:bodyPr/>
          <a:lstStyle>
            <a:lvl1pPr marL="182880" indent="-182880">
              <a:buFont typeface="Arial" panose="020B0604020202020204" pitchFamily="34" charset="0"/>
              <a:buChar char="•"/>
              <a:defRPr>
                <a:solidFill>
                  <a:schemeClr val="accent1"/>
                </a:soli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80956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271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290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algn="ctr" defTabSz="913576"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5"/>
            <a:ext cx="11653522" cy="1956973"/>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5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6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338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9"/>
            <a:ext cx="11653522" cy="395317"/>
          </a:xfrm>
          <a:prstGeom prst="rect">
            <a:avLst/>
          </a:prstGeom>
          <a:noFill/>
          <a:ln w="12700">
            <a:noFill/>
            <a:miter lim="800000"/>
            <a:headEnd type="none" w="sm" len="sm"/>
            <a:tailEnd type="none" w="sm" len="sm"/>
          </a:ln>
          <a:effectLst/>
        </p:spPr>
        <p:txBody>
          <a:bodyPr vert="horz" wrap="square" lIns="179208" tIns="143366" rIns="179208" bIns="143366" numCol="1" anchor="t" anchorCtr="0" compatLnSpc="1">
            <a:prstTxWarp prst="textNoShape">
              <a:avLst/>
            </a:prstTxWarp>
            <a:spAutoFit/>
          </a:bodyPr>
          <a:lstStyle/>
          <a:p>
            <a:pPr defTabSz="913397" eaLnBrk="0" hangingPunct="0"/>
            <a:r>
              <a:rPr lang="en-US" sz="686" dirty="0">
                <a:gradFill>
                  <a:gsLst>
                    <a:gs pos="0">
                      <a:srgbClr val="505050"/>
                    </a:gs>
                    <a:gs pos="100000">
                      <a:srgbClr val="505050"/>
                    </a:gs>
                  </a:gsLst>
                  <a:lin ang="5400000" scaled="0"/>
                </a:gradFill>
                <a:cs typeface="Segoe UI" pitchFamily="34" charset="0"/>
              </a:rPr>
              <a:t>© </a:t>
            </a:r>
            <a:r>
              <a:rPr lang="en-US" sz="686" dirty="0" smtClean="0">
                <a:gradFill>
                  <a:gsLst>
                    <a:gs pos="0">
                      <a:srgbClr val="505050"/>
                    </a:gs>
                    <a:gs pos="100000">
                      <a:srgbClr val="505050"/>
                    </a:gs>
                  </a:gsLst>
                  <a:lin ang="5400000" scaled="0"/>
                </a:gradFill>
                <a:cs typeface="Segoe UI" pitchFamily="34" charset="0"/>
              </a:rPr>
              <a:t>2015 </a:t>
            </a:r>
            <a:r>
              <a:rPr lang="en-US" sz="686" dirty="0">
                <a:gradFill>
                  <a:gsLst>
                    <a:gs pos="0">
                      <a:srgbClr val="505050"/>
                    </a:gs>
                    <a:gs pos="100000">
                      <a:srgbClr val="50505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7"/>
          </a:xfrm>
          <a:prstGeom prst="rect">
            <a:avLst/>
          </a:prstGeom>
        </p:spPr>
      </p:pic>
    </p:spTree>
    <p:extLst>
      <p:ext uri="{BB962C8B-B14F-4D97-AF65-F5344CB8AC3E}">
        <p14:creationId xmlns:p14="http://schemas.microsoft.com/office/powerpoint/2010/main" val="26623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9"/>
            <a:ext cx="11653522" cy="395317"/>
          </a:xfrm>
          <a:prstGeom prst="rect">
            <a:avLst/>
          </a:prstGeom>
          <a:noFill/>
          <a:ln w="12700">
            <a:noFill/>
            <a:miter lim="800000"/>
            <a:headEnd type="none" w="sm" len="sm"/>
            <a:tailEnd type="none" w="sm" len="sm"/>
          </a:ln>
          <a:effectLst/>
        </p:spPr>
        <p:txBody>
          <a:bodyPr vert="horz" wrap="square" lIns="179208" tIns="143366" rIns="179208" bIns="143366" numCol="1" anchor="t" anchorCtr="0" compatLnSpc="1">
            <a:prstTxWarp prst="textNoShape">
              <a:avLst/>
            </a:prstTxWarp>
            <a:spAutoFit/>
          </a:bodyPr>
          <a:lstStyle/>
          <a:p>
            <a:pPr defTabSz="913397"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8" y="3083652"/>
            <a:ext cx="3227129" cy="692059"/>
          </a:xfrm>
          <a:prstGeom prst="rect">
            <a:avLst/>
          </a:prstGeom>
        </p:spPr>
      </p:pic>
    </p:spTree>
    <p:extLst>
      <p:ext uri="{BB962C8B-B14F-4D97-AF65-F5344CB8AC3E}">
        <p14:creationId xmlns:p14="http://schemas.microsoft.com/office/powerpoint/2010/main" val="18337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625" indent="-284625">
              <a:buClr>
                <a:schemeClr val="tx1"/>
              </a:buClr>
              <a:buSzPct val="90000"/>
              <a:buFont typeface="Arial" pitchFamily="34" charset="0"/>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20" indent="-275295">
              <a:buClr>
                <a:schemeClr val="tx1"/>
              </a:buClr>
              <a:buSzPct val="90000"/>
              <a:buFont typeface="Arial" pitchFamily="34" charset="0"/>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45" indent="-28462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12" indent="-22396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78" indent="-22396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39412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5"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30793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 y="-1"/>
            <a:ext cx="12193730" cy="6858001"/>
          </a:xfrm>
          <a:prstGeom prst="rect">
            <a:avLst/>
          </a:prstGeom>
          <a:noFill/>
          <a:ln>
            <a:noFill/>
          </a:ln>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511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smtClea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2926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4000" dirty="0" smtClean="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a:t>
            </a: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Power BI</a:t>
            </a: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4" name="Subtitle 2"/>
          <p:cNvSpPr txBox="1">
            <a:spLocks/>
          </p:cNvSpPr>
          <p:nvPr userDrawn="1"/>
        </p:nvSpPr>
        <p:spPr>
          <a:xfrm>
            <a:off x="464020" y="2045436"/>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smtClean="0"/>
              <a:t>L200 Deck</a:t>
            </a:r>
          </a:p>
        </p:txBody>
      </p:sp>
    </p:spTree>
    <p:extLst>
      <p:ext uri="{BB962C8B-B14F-4D97-AF65-F5344CB8AC3E}">
        <p14:creationId xmlns:p14="http://schemas.microsoft.com/office/powerpoint/2010/main" val="2064532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2757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97453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73269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67841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0109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4923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4072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55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4" y="3878574"/>
            <a:ext cx="7171337"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8588" y="6121376"/>
            <a:ext cx="1254995" cy="269134"/>
          </a:xfrm>
          <a:prstGeom prst="rect">
            <a:avLst/>
          </a:prstGeom>
        </p:spPr>
      </p:pic>
    </p:spTree>
    <p:extLst>
      <p:ext uri="{BB962C8B-B14F-4D97-AF65-F5344CB8AC3E}">
        <p14:creationId xmlns:p14="http://schemas.microsoft.com/office/powerpoint/2010/main" val="89158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14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16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p>
            <a:r>
              <a:rPr smtClean="0">
                <a:solidFill>
                  <a:srgbClr val="505050"/>
                </a:solidFill>
              </a:rPr>
              <a:t>Microsoft Confidential</a:t>
            </a:r>
            <a:endParaRPr>
              <a:solidFill>
                <a:srgbClr val="505050"/>
              </a:solidFill>
            </a:endParaRP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60360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437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2030"/>
          </a:xfrm>
        </p:spPr>
        <p:txBody>
          <a:bodyPr>
            <a:spAutoFit/>
          </a:bodyPr>
          <a:lstStyle>
            <a:lvl1pPr>
              <a:defRPr sz="3918">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869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2030"/>
          </a:xfrm>
        </p:spPr>
        <p:txBody>
          <a:bodyPr>
            <a:spAutoFit/>
          </a:bodyPr>
          <a:lstStyle>
            <a:lvl1pPr>
              <a:defRPr sz="391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0546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84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3608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152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731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0276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88779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255252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28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95989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183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08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67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8227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314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213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798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077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13540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smtClean="0"/>
              <a:t>click icon to insert photo</a:t>
            </a:r>
            <a:endParaRPr lang="en-US" dirty="0"/>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dirty="0" smtClean="0"/>
              <a:t>Click to edit Master text</a:t>
            </a:r>
          </a:p>
        </p:txBody>
      </p:sp>
    </p:spTree>
    <p:extLst>
      <p:ext uri="{BB962C8B-B14F-4D97-AF65-F5344CB8AC3E}">
        <p14:creationId xmlns:p14="http://schemas.microsoft.com/office/powerpoint/2010/main" val="308336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dirty="0" smtClean="0"/>
              <a:t>Click to edit Master title style: second line</a:t>
            </a:r>
            <a:endParaRPr lang="en-US" dirty="0"/>
          </a:p>
        </p:txBody>
      </p:sp>
      <p:sp>
        <p:nvSpPr>
          <p:cNvPr id="7" name="Text Placeholder 5"/>
          <p:cNvSpPr>
            <a:spLocks noGrp="1"/>
          </p:cNvSpPr>
          <p:nvPr>
            <p:ph type="body" sz="quarter" idx="10"/>
          </p:nvPr>
        </p:nvSpPr>
        <p:spPr>
          <a:xfrm>
            <a:off x="2974849" y="1897702"/>
            <a:ext cx="9106244"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2400">
                <a:latin typeface="+mj-lt"/>
              </a:defRPr>
            </a:lvl2pPr>
            <a:lvl3pPr marL="548535" indent="-182845">
              <a:buFont typeface="Arial" panose="020B0604020202020204" pitchFamily="34" charset="0"/>
              <a:buChar char="•"/>
              <a:defRPr sz="20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dirty="0">
                <a:solidFill>
                  <a:srgbClr val="FFFFFF"/>
                </a:solidFill>
                <a:latin typeface="Segoe UI Light"/>
              </a:rPr>
              <a:t>Feature</a:t>
            </a:r>
          </a:p>
        </p:txBody>
      </p:sp>
    </p:spTree>
    <p:extLst>
      <p:ext uri="{BB962C8B-B14F-4D97-AF65-F5344CB8AC3E}">
        <p14:creationId xmlns:p14="http://schemas.microsoft.com/office/powerpoint/2010/main" val="372211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6"/>
            <a:ext cx="11653523" cy="5424059"/>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53828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smtClean="0"/>
              <a:t>Lorem ipsum dolor sit.</a:t>
            </a:r>
            <a:endParaRPr lang="en-US" dirty="0"/>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smtClean="0"/>
              <a:t>Screen shot or image here</a:t>
            </a:r>
            <a:endParaRPr lang="en-US" dirty="0"/>
          </a:p>
        </p:txBody>
      </p:sp>
    </p:spTree>
    <p:extLst>
      <p:ext uri="{BB962C8B-B14F-4D97-AF65-F5344CB8AC3E}">
        <p14:creationId xmlns:p14="http://schemas.microsoft.com/office/powerpoint/2010/main" val="8754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smtClean="0"/>
              <a:t>Lorem ipsum dolor sit.</a:t>
            </a:r>
            <a:endParaRPr lang="en-US" dirty="0"/>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smtClean="0"/>
              <a:t>Click to edit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97989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
        <p:nvSpPr>
          <p:cNvPr id="4" name="Text Placeholder 5"/>
          <p:cNvSpPr>
            <a:spLocks noGrp="1"/>
          </p:cNvSpPr>
          <p:nvPr>
            <p:ph type="body" sz="quarter" idx="10"/>
          </p:nvPr>
        </p:nvSpPr>
        <p:spPr>
          <a:xfrm>
            <a:off x="269239" y="1189177"/>
            <a:ext cx="11653523" cy="5377878"/>
          </a:xfrm>
        </p:spPr>
        <p:txBody>
          <a:bodyPr/>
          <a:lstStyle>
            <a:lvl1pPr marL="182880" indent="-182880">
              <a:buFont typeface="Arial" panose="020B0604020202020204" pitchFamily="34" charset="0"/>
              <a:buChar char="•"/>
              <a:defRPr>
                <a:solidFill>
                  <a:schemeClr val="accent1"/>
                </a:soli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73608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5"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95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78100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1513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0889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3978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2564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dirty="0" smtClean="0"/>
              <a:t>Click to edit Master title style: second line</a:t>
            </a:r>
            <a:endParaRPr lang="en-US" dirty="0"/>
          </a:p>
        </p:txBody>
      </p:sp>
      <p:sp>
        <p:nvSpPr>
          <p:cNvPr id="7" name="Text Placeholder 5"/>
          <p:cNvSpPr>
            <a:spLocks noGrp="1"/>
          </p:cNvSpPr>
          <p:nvPr>
            <p:ph type="body" sz="quarter" idx="10"/>
          </p:nvPr>
        </p:nvSpPr>
        <p:spPr>
          <a:xfrm>
            <a:off x="2974849" y="1897702"/>
            <a:ext cx="4969616"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406400" indent="-182563">
              <a:buFont typeface="Segoe UI Light" panose="020B0502040204020203" pitchFamily="34" charset="0"/>
              <a:buChar char="−"/>
              <a:defRPr sz="3200">
                <a:latin typeface="+mj-lt"/>
              </a:defRPr>
            </a:lvl2pPr>
            <a:lvl3pPr marL="635000" indent="-182563">
              <a:buFont typeface="Courier New" panose="02070309020205020404" pitchFamily="49" charset="0"/>
              <a:buChar char="o"/>
              <a:defRPr sz="28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dirty="0">
                <a:solidFill>
                  <a:srgbClr val="FFFFFF"/>
                </a:solidFill>
                <a:latin typeface="Segoe UI Light"/>
              </a:rPr>
              <a:t>Feature</a:t>
            </a:r>
          </a:p>
        </p:txBody>
      </p:sp>
      <p:sp>
        <p:nvSpPr>
          <p:cNvPr id="5" name="Picture Placeholder 6"/>
          <p:cNvSpPr>
            <a:spLocks noGrp="1"/>
          </p:cNvSpPr>
          <p:nvPr>
            <p:ph type="pic" sz="quarter" idx="12" hasCustomPrompt="1"/>
          </p:nvPr>
        </p:nvSpPr>
        <p:spPr>
          <a:xfrm>
            <a:off x="8096277" y="2376546"/>
            <a:ext cx="3492285" cy="3893625"/>
          </a:xfrm>
          <a:ln w="152400">
            <a:noFill/>
          </a:ln>
        </p:spPr>
        <p:txBody>
          <a:bodyPr/>
          <a:lstStyle>
            <a:lvl1pPr marL="0" indent="0">
              <a:buNone/>
              <a:defRPr>
                <a:solidFill>
                  <a:schemeClr val="accent1"/>
                </a:solidFill>
              </a:defRPr>
            </a:lvl1pPr>
          </a:lstStyle>
          <a:p>
            <a:r>
              <a:rPr lang="en-US" dirty="0" smtClean="0"/>
              <a:t>Screen shot or image here</a:t>
            </a:r>
            <a:endParaRPr lang="en-US" dirty="0"/>
          </a:p>
        </p:txBody>
      </p:sp>
    </p:spTree>
    <p:extLst>
      <p:ext uri="{BB962C8B-B14F-4D97-AF65-F5344CB8AC3E}">
        <p14:creationId xmlns:p14="http://schemas.microsoft.com/office/powerpoint/2010/main" val="238477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3906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39" y="289511"/>
            <a:ext cx="11655840" cy="899665"/>
          </a:xfrm>
        </p:spPr>
        <p:txBody>
          <a:bodyPr/>
          <a:lstStyle>
            <a:lvl1pPr>
              <a:defRPr sz="4800">
                <a:solidFill>
                  <a:schemeClr val="accent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6"/>
            <a:ext cx="11653523" cy="5424059"/>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6172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smtClean="0"/>
              <a:t>Lorem ipsum dolor sit.</a:t>
            </a:r>
            <a:endParaRPr lang="en-US" dirty="0"/>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smtClean="0"/>
              <a:t>Screen shot or image here</a:t>
            </a:r>
            <a:endParaRPr lang="en-US" dirty="0"/>
          </a:p>
        </p:txBody>
      </p:sp>
    </p:spTree>
    <p:extLst>
      <p:ext uri="{BB962C8B-B14F-4D97-AF65-F5344CB8AC3E}">
        <p14:creationId xmlns:p14="http://schemas.microsoft.com/office/powerpoint/2010/main" val="397935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smtClean="0"/>
              <a:t>Lorem ipsum dolor sit.</a:t>
            </a:r>
            <a:endParaRPr lang="en-US" dirty="0"/>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smtClean="0"/>
              <a:t>Click to edit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9786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
        <p:nvSpPr>
          <p:cNvPr id="4" name="Text Placeholder 5"/>
          <p:cNvSpPr>
            <a:spLocks noGrp="1"/>
          </p:cNvSpPr>
          <p:nvPr>
            <p:ph type="body" sz="quarter" idx="10"/>
          </p:nvPr>
        </p:nvSpPr>
        <p:spPr>
          <a:xfrm>
            <a:off x="269239" y="1189177"/>
            <a:ext cx="11653523" cy="5377878"/>
          </a:xfrm>
        </p:spPr>
        <p:txBody>
          <a:bodyPr/>
          <a:lstStyle>
            <a:lvl1pPr marL="182880" indent="-182880">
              <a:buFont typeface="Arial" panose="020B0604020202020204" pitchFamily="34" charset="0"/>
              <a:buChar char="•"/>
              <a:defRPr>
                <a:solidFill>
                  <a:schemeClr val="accent1"/>
                </a:soli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26016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5"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9227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99413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8312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26589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047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to edit Master title style</a:t>
            </a:r>
            <a:endParaRPr lang="en-US" dirty="0"/>
          </a:p>
        </p:txBody>
      </p:sp>
      <p:sp>
        <p:nvSpPr>
          <p:cNvPr id="7" name="Text Placeholder 5"/>
          <p:cNvSpPr>
            <a:spLocks noGrp="1"/>
          </p:cNvSpPr>
          <p:nvPr>
            <p:ph type="body" sz="quarter" idx="10"/>
          </p:nvPr>
        </p:nvSpPr>
        <p:spPr>
          <a:xfrm>
            <a:off x="269240" y="1867817"/>
            <a:ext cx="11653523" cy="4662292"/>
          </a:xfrm>
        </p:spPr>
        <p:txBody>
          <a:bodyPr/>
          <a:lstStyle>
            <a:lvl1pPr marL="182845" indent="-182845">
              <a:buFont typeface="Arial" panose="020B0604020202020204" pitchFamily="34" charset="0"/>
              <a:buChar char="•"/>
              <a:defRPr sz="3137">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1961">
                <a:latin typeface="+mj-lt"/>
              </a:defRPr>
            </a:lvl2pPr>
            <a:lvl3pPr marL="548535" indent="-182845">
              <a:buFont typeface="Arial" panose="020B0604020202020204" pitchFamily="34" charset="0"/>
              <a:buChar char="•"/>
              <a:defRPr sz="1765">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p:txBody>
      </p:sp>
      <p:sp>
        <p:nvSpPr>
          <p:cNvPr id="2" name="TextBox 1"/>
          <p:cNvSpPr txBox="1"/>
          <p:nvPr userDrawn="1"/>
        </p:nvSpPr>
        <p:spPr>
          <a:xfrm>
            <a:off x="269241" y="1189176"/>
            <a:ext cx="362135" cy="615609"/>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000000"/>
                  </a:gs>
                  <a:gs pos="30000">
                    <a:srgbClr val="000000"/>
                  </a:gs>
                </a:gsLst>
                <a:lin ang="5400000" scaled="0"/>
              </a:gradFill>
            </a:endParaRPr>
          </a:p>
        </p:txBody>
      </p:sp>
      <p:sp>
        <p:nvSpPr>
          <p:cNvPr id="8" name="Text Placeholder 7"/>
          <p:cNvSpPr>
            <a:spLocks noGrp="1"/>
          </p:cNvSpPr>
          <p:nvPr>
            <p:ph type="body" sz="quarter" idx="11" hasCustomPrompt="1"/>
          </p:nvPr>
        </p:nvSpPr>
        <p:spPr>
          <a:xfrm>
            <a:off x="269240" y="1220691"/>
            <a:ext cx="11653523" cy="615609"/>
          </a:xfrm>
        </p:spPr>
        <p:txBody>
          <a:bodyPr/>
          <a:lstStyle>
            <a:lvl1pPr marL="0" indent="0">
              <a:buNone/>
              <a:defRPr sz="3137"/>
            </a:lvl1pPr>
            <a:lvl2pPr>
              <a:defRPr sz="1765"/>
            </a:lvl2pPr>
            <a:lvl3pPr>
              <a:defRPr sz="1568"/>
            </a:lvl3pPr>
            <a:lvl4pPr>
              <a:defRPr sz="1372"/>
            </a:lvl4pPr>
            <a:lvl5pPr>
              <a:defRPr sz="1372"/>
            </a:lvl5pPr>
          </a:lstStyle>
          <a:p>
            <a:pPr lvl="0"/>
            <a:r>
              <a:rPr lang="en-US" dirty="0" smtClean="0"/>
              <a:t>Subtitle</a:t>
            </a:r>
            <a:endParaRPr lang="en-US" dirty="0"/>
          </a:p>
        </p:txBody>
      </p:sp>
    </p:spTree>
    <p:extLst>
      <p:ext uri="{BB962C8B-B14F-4D97-AF65-F5344CB8AC3E}">
        <p14:creationId xmlns:p14="http://schemas.microsoft.com/office/powerpoint/2010/main" val="341096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4664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4396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40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803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063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9298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654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441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771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73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D981FE-5D1F-41B2-B646-043BF0A5ACBC}" type="datetimeFigureOut">
              <a:rPr lang="en-US" smtClean="0"/>
              <a:t>6/2/2018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0F8BCA-21CF-47CE-9FCA-13F27AE5EC29}" type="slidenum">
              <a:rPr lang="en-US" smtClean="0"/>
              <a:t>‹#›</a:t>
            </a:fld>
            <a:endParaRPr lang="en-US"/>
          </a:p>
        </p:txBody>
      </p:sp>
    </p:spTree>
    <p:extLst>
      <p:ext uri="{BB962C8B-B14F-4D97-AF65-F5344CB8AC3E}">
        <p14:creationId xmlns:p14="http://schemas.microsoft.com/office/powerpoint/2010/main" val="199660890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576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527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6"/>
            <a:ext cx="11653523" cy="5424059"/>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98943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smtClean="0"/>
              <a:t>Lorem ipsum dolor sit.</a:t>
            </a:r>
            <a:endParaRPr lang="en-US" dirty="0"/>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smtClean="0"/>
              <a:t>Screen shot or image here</a:t>
            </a:r>
            <a:endParaRPr lang="en-US" dirty="0"/>
          </a:p>
        </p:txBody>
      </p:sp>
    </p:spTree>
    <p:extLst>
      <p:ext uri="{BB962C8B-B14F-4D97-AF65-F5344CB8AC3E}">
        <p14:creationId xmlns:p14="http://schemas.microsoft.com/office/powerpoint/2010/main" val="308988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smtClean="0"/>
              <a:t>Lorem ipsum dolor sit.</a:t>
            </a:r>
            <a:endParaRPr lang="en-US" dirty="0"/>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smtClean="0"/>
              <a:t>Click to edit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99557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
        <p:nvSpPr>
          <p:cNvPr id="4" name="Text Placeholder 5"/>
          <p:cNvSpPr>
            <a:spLocks noGrp="1"/>
          </p:cNvSpPr>
          <p:nvPr>
            <p:ph type="body" sz="quarter" idx="10"/>
          </p:nvPr>
        </p:nvSpPr>
        <p:spPr>
          <a:xfrm>
            <a:off x="269239" y="1189177"/>
            <a:ext cx="11653523" cy="5377878"/>
          </a:xfrm>
        </p:spPr>
        <p:txBody>
          <a:bodyPr/>
          <a:lstStyle>
            <a:lvl1pPr marL="182880" indent="-182880">
              <a:buFont typeface="Arial" panose="020B0604020202020204" pitchFamily="34" charset="0"/>
              <a:buChar char="•"/>
              <a:defRPr>
                <a:solidFill>
                  <a:schemeClr val="accent1"/>
                </a:soli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22698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5"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901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73413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4131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51541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Blank - image light">
    <p:bg>
      <p:bgPr>
        <a:solidFill>
          <a:schemeClr val="accent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2B1946-96B5-4840-BCE3-1E6CBFCE5D20}"/>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harpenSoften amount="50000"/>
                    </a14:imgEffect>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7" name="Rectangle 6"/>
          <p:cNvSpPr/>
          <p:nvPr userDrawn="1"/>
        </p:nvSpPr>
        <p:spPr bwMode="auto">
          <a:xfrm>
            <a:off x="-811" y="0"/>
            <a:ext cx="12192811" cy="6858001"/>
          </a:xfrm>
          <a:prstGeom prst="rect">
            <a:avLst/>
          </a:prstGeom>
          <a:solidFill>
            <a:schemeClr val="tx1">
              <a:alpha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8766568"/>
      </p:ext>
    </p:extLst>
  </p:cSld>
  <p:clrMapOvr>
    <a:overrideClrMapping bg1="dk1" tx1="lt1" bg2="dk2" tx2="lt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302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35575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8383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3472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5953AD0-7361-4755-9F16-790BE48104A3}" type="datetimeFigureOut">
              <a:rPr lang="en-US" smtClean="0">
                <a:solidFill>
                  <a:srgbClr val="505050"/>
                </a:solidFill>
              </a:rPr>
              <a:pPr/>
              <a:t>6/2/2018</a:t>
            </a:fld>
            <a:endParaRPr lang="en-US" dirty="0">
              <a:solidFill>
                <a:srgbClr val="505050"/>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solidFill>
                <a:srgbClr val="505050"/>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B3722D1-D77E-41ED-9FC0-BA6608D9DD8F}"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89858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352895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498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688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9492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1971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image" Target="../media/image17.png"/><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image" Target="../media/image17.png"/><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 Type="http://schemas.openxmlformats.org/officeDocument/2006/relationships/slideLayout" Target="../slideLayouts/slideLayout160.xml"/><Relationship Id="rId21" Type="http://schemas.openxmlformats.org/officeDocument/2006/relationships/slideLayout" Target="../slideLayouts/slideLayout178.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29" Type="http://schemas.openxmlformats.org/officeDocument/2006/relationships/theme" Target="../theme/theme12.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image" Target="../media/image17.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4.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14.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4.png"/><Relationship Id="rId5" Type="http://schemas.openxmlformats.org/officeDocument/2006/relationships/slideLayout" Target="../slideLayouts/slideLayout77.xml"/><Relationship Id="rId10" Type="http://schemas.openxmlformats.org/officeDocument/2006/relationships/theme" Target="../theme/theme7.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image" Target="../media/image14.png"/><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9.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16"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3"/>
          </p:nvPr>
        </p:nvSpPr>
        <p:spPr>
          <a:xfrm>
            <a:off x="448212" y="6561764"/>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smtClean="0">
                <a:solidFill>
                  <a:srgbClr val="505050"/>
                </a:solidFill>
              </a:rPr>
              <a:t>Microsoft Confidential</a:t>
            </a:r>
            <a:endParaRPr>
              <a:solidFill>
                <a:srgbClr val="505050"/>
              </a:solidFill>
            </a:endParaRPr>
          </a:p>
        </p:txBody>
      </p:sp>
      <p:sp>
        <p:nvSpPr>
          <p:cNvPr id="5" name="Slide Number Placeholder 4"/>
          <p:cNvSpPr>
            <a:spLocks noGrp="1"/>
          </p:cNvSpPr>
          <p:nvPr>
            <p:ph type="sldNum" sz="quarter" idx="4"/>
          </p:nvPr>
        </p:nvSpPr>
        <p:spPr>
          <a:xfrm>
            <a:off x="11367166" y="6561764"/>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4070337549"/>
      </p:ext>
    </p:extLst>
  </p:cSld>
  <p:clrMap bg1="lt1" tx1="dk1" bg2="lt2" tx2="dk2" accent1="accent1" accent2="accent2" accent3="accent3" accent4="accent4" accent5="accent5" accent6="accent6" hlink="hlink" folHlink="folHlink"/>
  <p:sldLayoutIdLst>
    <p:sldLayoutId id="2147483714" r:id="rId1"/>
    <p:sldLayoutId id="2147484102" r:id="rId2"/>
    <p:sldLayoutId id="2147483675" r:id="rId3"/>
    <p:sldLayoutId id="2147483680" r:id="rId4"/>
    <p:sldLayoutId id="2147483682" r:id="rId5"/>
    <p:sldLayoutId id="2147483686" r:id="rId6"/>
    <p:sldLayoutId id="2147483683" r:id="rId7"/>
    <p:sldLayoutId id="2147484103" r:id="rId8"/>
    <p:sldLayoutId id="2147484104"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557844370"/>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2" r:id="rId25"/>
    <p:sldLayoutId id="214748404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19754814"/>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 id="2147484062" r:id="rId18"/>
    <p:sldLayoutId id="2147484063" r:id="rId19"/>
    <p:sldLayoutId id="2147484064" r:id="rId20"/>
    <p:sldLayoutId id="2147484065" r:id="rId21"/>
    <p:sldLayoutId id="2147484066" r:id="rId22"/>
    <p:sldLayoutId id="2147484067" r:id="rId23"/>
    <p:sldLayoutId id="2147484068" r:id="rId24"/>
    <p:sldLayoutId id="2147484070" r:id="rId25"/>
    <p:sldLayoutId id="2147484071"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6"/>
            <a:ext cx="6858623" cy="876557"/>
          </a:xfrm>
          <a:prstGeom prst="rect">
            <a:avLst/>
          </a:prstGeom>
        </p:spPr>
      </p:pic>
    </p:spTree>
    <p:extLst>
      <p:ext uri="{BB962C8B-B14F-4D97-AF65-F5344CB8AC3E}">
        <p14:creationId xmlns:p14="http://schemas.microsoft.com/office/powerpoint/2010/main" val="770410679"/>
      </p:ext>
    </p:extLst>
  </p:cSld>
  <p:clrMap bg1="lt1" tx1="dk1" bg2="lt2" tx2="dk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085" r:id="rId12"/>
    <p:sldLayoutId id="2147484086" r:id="rId13"/>
    <p:sldLayoutId id="2147484087" r:id="rId14"/>
    <p:sldLayoutId id="2147484088" r:id="rId15"/>
    <p:sldLayoutId id="2147484089" r:id="rId16"/>
    <p:sldLayoutId id="2147484090" r:id="rId17"/>
    <p:sldLayoutId id="2147484091" r:id="rId18"/>
    <p:sldLayoutId id="2147484092" r:id="rId19"/>
    <p:sldLayoutId id="2147484093" r:id="rId20"/>
    <p:sldLayoutId id="2147484094" r:id="rId21"/>
    <p:sldLayoutId id="2147484095" r:id="rId22"/>
    <p:sldLayoutId id="2147484096" r:id="rId23"/>
    <p:sldLayoutId id="2147484097" r:id="rId24"/>
    <p:sldLayoutId id="2147484098" r:id="rId25"/>
    <p:sldLayoutId id="2147484099" r:id="rId26"/>
    <p:sldLayoutId id="2147484100" r:id="rId27"/>
    <p:sldLayoutId id="2147484101"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3841" rtl="0" eaLnBrk="1" latinLnBrk="0" hangingPunct="1">
        <a:lnSpc>
          <a:spcPct val="90000"/>
        </a:lnSpc>
        <a:spcBef>
          <a:spcPct val="0"/>
        </a:spcBef>
        <a:buNone/>
        <a:defRPr lang="en-US" sz="470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51" marR="0" indent="-335951" algn="l" defTabSz="913841"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361" marR="0" indent="-236408" algn="l" defTabSz="91384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3885"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7853"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1821"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061"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6998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90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823"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841" rtl="0" eaLnBrk="1" latinLnBrk="0" hangingPunct="1">
        <a:defRPr sz="1765" kern="1200">
          <a:solidFill>
            <a:schemeClr val="tx1"/>
          </a:solidFill>
          <a:latin typeface="+mn-lt"/>
          <a:ea typeface="+mn-ea"/>
          <a:cs typeface="+mn-cs"/>
        </a:defRPr>
      </a:lvl1pPr>
      <a:lvl2pPr marL="456919" algn="l" defTabSz="913841" rtl="0" eaLnBrk="1" latinLnBrk="0" hangingPunct="1">
        <a:defRPr sz="1765" kern="1200">
          <a:solidFill>
            <a:schemeClr val="tx1"/>
          </a:solidFill>
          <a:latin typeface="+mn-lt"/>
          <a:ea typeface="+mn-ea"/>
          <a:cs typeface="+mn-cs"/>
        </a:defRPr>
      </a:lvl2pPr>
      <a:lvl3pPr marL="913841" algn="l" defTabSz="913841" rtl="0" eaLnBrk="1" latinLnBrk="0" hangingPunct="1">
        <a:defRPr sz="1765" kern="1200">
          <a:solidFill>
            <a:schemeClr val="tx1"/>
          </a:solidFill>
          <a:latin typeface="+mn-lt"/>
          <a:ea typeface="+mn-ea"/>
          <a:cs typeface="+mn-cs"/>
        </a:defRPr>
      </a:lvl3pPr>
      <a:lvl4pPr marL="1370760" algn="l" defTabSz="913841" rtl="0" eaLnBrk="1" latinLnBrk="0" hangingPunct="1">
        <a:defRPr sz="1765" kern="1200">
          <a:solidFill>
            <a:schemeClr val="tx1"/>
          </a:solidFill>
          <a:latin typeface="+mn-lt"/>
          <a:ea typeface="+mn-ea"/>
          <a:cs typeface="+mn-cs"/>
        </a:defRPr>
      </a:lvl4pPr>
      <a:lvl5pPr marL="1827681" algn="l" defTabSz="913841" rtl="0" eaLnBrk="1" latinLnBrk="0" hangingPunct="1">
        <a:defRPr sz="1765" kern="1200">
          <a:solidFill>
            <a:schemeClr val="tx1"/>
          </a:solidFill>
          <a:latin typeface="+mn-lt"/>
          <a:ea typeface="+mn-ea"/>
          <a:cs typeface="+mn-cs"/>
        </a:defRPr>
      </a:lvl5pPr>
      <a:lvl6pPr marL="2284601" algn="l" defTabSz="913841" rtl="0" eaLnBrk="1" latinLnBrk="0" hangingPunct="1">
        <a:defRPr sz="1765" kern="1200">
          <a:solidFill>
            <a:schemeClr val="tx1"/>
          </a:solidFill>
          <a:latin typeface="+mn-lt"/>
          <a:ea typeface="+mn-ea"/>
          <a:cs typeface="+mn-cs"/>
        </a:defRPr>
      </a:lvl6pPr>
      <a:lvl7pPr marL="2741522" algn="l" defTabSz="913841" rtl="0" eaLnBrk="1" latinLnBrk="0" hangingPunct="1">
        <a:defRPr sz="1765" kern="1200">
          <a:solidFill>
            <a:schemeClr val="tx1"/>
          </a:solidFill>
          <a:latin typeface="+mn-lt"/>
          <a:ea typeface="+mn-ea"/>
          <a:cs typeface="+mn-cs"/>
        </a:defRPr>
      </a:lvl7pPr>
      <a:lvl8pPr marL="3198440" algn="l" defTabSz="913841" rtl="0" eaLnBrk="1" latinLnBrk="0" hangingPunct="1">
        <a:defRPr sz="1765" kern="1200">
          <a:solidFill>
            <a:schemeClr val="tx1"/>
          </a:solidFill>
          <a:latin typeface="+mn-lt"/>
          <a:ea typeface="+mn-ea"/>
          <a:cs typeface="+mn-cs"/>
        </a:defRPr>
      </a:lvl8pPr>
      <a:lvl9pPr marL="3655363" algn="l" defTabSz="91384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4">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23">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5322458"/>
          </a:xfrm>
          <a:prstGeom prst="rect">
            <a:avLst/>
          </a:prstGeom>
        </p:spPr>
        <p:txBody>
          <a:bodyPr vert="horz" wrap="square" lIns="146304" tIns="91440" rIns="146304" bIns="9144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84967035"/>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8" r:id="rId17"/>
    <p:sldLayoutId id="2147483856"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367" rtl="0" eaLnBrk="1" latinLnBrk="0" hangingPunct="1">
        <a:lnSpc>
          <a:spcPct val="90000"/>
        </a:lnSpc>
        <a:spcBef>
          <a:spcPct val="0"/>
        </a:spcBef>
        <a:buNone/>
        <a:defRPr lang="en-US" sz="4800" b="0" kern="1200" cap="none" spc="-100" baseline="0" dirty="0" smtClean="0">
          <a:ln w="3175">
            <a:noFill/>
          </a:ln>
          <a:solidFill>
            <a:schemeClr val="accent1"/>
          </a:solidFill>
          <a:effectLst/>
          <a:latin typeface="+mj-lt"/>
          <a:ea typeface="+mn-ea"/>
          <a:cs typeface="Segoe UI" pitchFamily="34" charset="0"/>
        </a:defRPr>
      </a:lvl1pPr>
    </p:titleStyle>
    <p:body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208748" y="2991036"/>
            <a:ext cx="6858623" cy="876557"/>
          </a:xfrm>
          <a:prstGeom prst="rect">
            <a:avLst/>
          </a:prstGeom>
        </p:spPr>
      </p:pic>
    </p:spTree>
    <p:extLst>
      <p:ext uri="{BB962C8B-B14F-4D97-AF65-F5344CB8AC3E}">
        <p14:creationId xmlns:p14="http://schemas.microsoft.com/office/powerpoint/2010/main" val="3364074655"/>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3841" rtl="0" eaLnBrk="1" latinLnBrk="0" hangingPunct="1">
        <a:lnSpc>
          <a:spcPct val="90000"/>
        </a:lnSpc>
        <a:spcBef>
          <a:spcPct val="0"/>
        </a:spcBef>
        <a:buNone/>
        <a:defRPr lang="en-US" sz="470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51" marR="0" indent="-335951" algn="l" defTabSz="913841"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361" marR="0" indent="-236408" algn="l" defTabSz="91384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3885"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7853"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1821"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061"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6998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90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823"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841" rtl="0" eaLnBrk="1" latinLnBrk="0" hangingPunct="1">
        <a:defRPr sz="1765" kern="1200">
          <a:solidFill>
            <a:schemeClr val="tx1"/>
          </a:solidFill>
          <a:latin typeface="+mn-lt"/>
          <a:ea typeface="+mn-ea"/>
          <a:cs typeface="+mn-cs"/>
        </a:defRPr>
      </a:lvl1pPr>
      <a:lvl2pPr marL="456919" algn="l" defTabSz="913841" rtl="0" eaLnBrk="1" latinLnBrk="0" hangingPunct="1">
        <a:defRPr sz="1765" kern="1200">
          <a:solidFill>
            <a:schemeClr val="tx1"/>
          </a:solidFill>
          <a:latin typeface="+mn-lt"/>
          <a:ea typeface="+mn-ea"/>
          <a:cs typeface="+mn-cs"/>
        </a:defRPr>
      </a:lvl2pPr>
      <a:lvl3pPr marL="913841" algn="l" defTabSz="913841" rtl="0" eaLnBrk="1" latinLnBrk="0" hangingPunct="1">
        <a:defRPr sz="1765" kern="1200">
          <a:solidFill>
            <a:schemeClr val="tx1"/>
          </a:solidFill>
          <a:latin typeface="+mn-lt"/>
          <a:ea typeface="+mn-ea"/>
          <a:cs typeface="+mn-cs"/>
        </a:defRPr>
      </a:lvl3pPr>
      <a:lvl4pPr marL="1370760" algn="l" defTabSz="913841" rtl="0" eaLnBrk="1" latinLnBrk="0" hangingPunct="1">
        <a:defRPr sz="1765" kern="1200">
          <a:solidFill>
            <a:schemeClr val="tx1"/>
          </a:solidFill>
          <a:latin typeface="+mn-lt"/>
          <a:ea typeface="+mn-ea"/>
          <a:cs typeface="+mn-cs"/>
        </a:defRPr>
      </a:lvl4pPr>
      <a:lvl5pPr marL="1827681" algn="l" defTabSz="913841" rtl="0" eaLnBrk="1" latinLnBrk="0" hangingPunct="1">
        <a:defRPr sz="1765" kern="1200">
          <a:solidFill>
            <a:schemeClr val="tx1"/>
          </a:solidFill>
          <a:latin typeface="+mn-lt"/>
          <a:ea typeface="+mn-ea"/>
          <a:cs typeface="+mn-cs"/>
        </a:defRPr>
      </a:lvl5pPr>
      <a:lvl6pPr marL="2284601" algn="l" defTabSz="913841" rtl="0" eaLnBrk="1" latinLnBrk="0" hangingPunct="1">
        <a:defRPr sz="1765" kern="1200">
          <a:solidFill>
            <a:schemeClr val="tx1"/>
          </a:solidFill>
          <a:latin typeface="+mn-lt"/>
          <a:ea typeface="+mn-ea"/>
          <a:cs typeface="+mn-cs"/>
        </a:defRPr>
      </a:lvl6pPr>
      <a:lvl7pPr marL="2741522" algn="l" defTabSz="913841" rtl="0" eaLnBrk="1" latinLnBrk="0" hangingPunct="1">
        <a:defRPr sz="1765" kern="1200">
          <a:solidFill>
            <a:schemeClr val="tx1"/>
          </a:solidFill>
          <a:latin typeface="+mn-lt"/>
          <a:ea typeface="+mn-ea"/>
          <a:cs typeface="+mn-cs"/>
        </a:defRPr>
      </a:lvl7pPr>
      <a:lvl8pPr marL="3198440" algn="l" defTabSz="913841" rtl="0" eaLnBrk="1" latinLnBrk="0" hangingPunct="1">
        <a:defRPr sz="1765" kern="1200">
          <a:solidFill>
            <a:schemeClr val="tx1"/>
          </a:solidFill>
          <a:latin typeface="+mn-lt"/>
          <a:ea typeface="+mn-ea"/>
          <a:cs typeface="+mn-cs"/>
        </a:defRPr>
      </a:lvl8pPr>
      <a:lvl9pPr marL="3655363" algn="l" defTabSz="91384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4">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23">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013103741"/>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91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5322458"/>
          </a:xfrm>
          <a:prstGeom prst="rect">
            <a:avLst/>
          </a:prstGeom>
        </p:spPr>
        <p:txBody>
          <a:bodyPr vert="horz" wrap="square" lIns="146304" tIns="91440" rIns="146304" bIns="9144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72603900"/>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367"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5322458"/>
          </a:xfrm>
          <a:prstGeom prst="rect">
            <a:avLst/>
          </a:prstGeom>
        </p:spPr>
        <p:txBody>
          <a:bodyPr vert="horz" wrap="square" lIns="146304" tIns="91440" rIns="146304" bIns="9144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679091280"/>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6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367" rtl="0" eaLnBrk="1" latinLnBrk="0" hangingPunct="1">
        <a:lnSpc>
          <a:spcPct val="90000"/>
        </a:lnSpc>
        <a:spcBef>
          <a:spcPct val="0"/>
        </a:spcBef>
        <a:buNone/>
        <a:defRPr lang="en-US" sz="4800" b="0" kern="1200" cap="none" spc="-100" baseline="0" dirty="0" smtClean="0">
          <a:ln w="3175">
            <a:noFill/>
          </a:ln>
          <a:solidFill>
            <a:schemeClr val="accent1"/>
          </a:solidFill>
          <a:effectLst/>
          <a:latin typeface="+mj-lt"/>
          <a:ea typeface="+mn-ea"/>
          <a:cs typeface="Segoe UI" pitchFamily="34" charset="0"/>
        </a:defRPr>
      </a:lvl1pPr>
    </p:titleStyle>
    <p:body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97462588"/>
      </p:ext>
    </p:extLst>
  </p:cSld>
  <p:clrMap bg1="dk1" tx1="lt1" bg2="dk2" tx2="lt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5322458"/>
          </a:xfrm>
          <a:prstGeom prst="rect">
            <a:avLst/>
          </a:prstGeom>
        </p:spPr>
        <p:txBody>
          <a:bodyPr vert="horz" wrap="square" lIns="146304" tIns="91440" rIns="146304" bIns="9144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328137867"/>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367"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294267497"/>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1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hyperlink" Target="http://bit.ly/1ktON16" TargetMode="External"/><Relationship Id="rId7" Type="http://schemas.openxmlformats.org/officeDocument/2006/relationships/hyperlink" Target="https://powerbi.microsoft.com/" TargetMode="External"/><Relationship Id="rId2" Type="http://schemas.openxmlformats.org/officeDocument/2006/relationships/hyperlink" Target="http://tinyurl.com/hj5hdg6" TargetMode="External"/><Relationship Id="rId1" Type="http://schemas.openxmlformats.org/officeDocument/2006/relationships/slideLayout" Target="../slideLayouts/slideLayout8.xml"/><Relationship Id="rId6" Type="http://schemas.openxmlformats.org/officeDocument/2006/relationships/hyperlink" Target="http://bit.ly/1a9Q0gv" TargetMode="External"/><Relationship Id="rId11" Type="http://schemas.openxmlformats.org/officeDocument/2006/relationships/image" Target="../media/image41.png"/><Relationship Id="rId5" Type="http://schemas.openxmlformats.org/officeDocument/2006/relationships/hyperlink" Target="http://bit.ly/1vwbTLG" TargetMode="External"/><Relationship Id="rId10" Type="http://schemas.openxmlformats.org/officeDocument/2006/relationships/image" Target="../media/image40.jpg"/><Relationship Id="rId4" Type="http://schemas.openxmlformats.org/officeDocument/2006/relationships/hyperlink" Target="http://bit.ly/1FF88KA" TargetMode="External"/><Relationship Id="rId9" Type="http://schemas.openxmlformats.org/officeDocument/2006/relationships/image" Target="../media/image39.jp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1</a:t>
            </a:fld>
            <a:endParaRPr lang="en-IN">
              <a:solidFill>
                <a:srgbClr val="505050"/>
              </a:solidFill>
            </a:endParaRPr>
          </a:p>
        </p:txBody>
      </p:sp>
      <p:pic>
        <p:nvPicPr>
          <p:cNvPr id="4" name="Picture 3"/>
          <p:cNvPicPr>
            <a:picLocks noChangeAspect="1"/>
          </p:cNvPicPr>
          <p:nvPr/>
        </p:nvPicPr>
        <p:blipFill>
          <a:blip r:embed="rId2"/>
          <a:stretch>
            <a:fillRect/>
          </a:stretch>
        </p:blipFill>
        <p:spPr>
          <a:xfrm>
            <a:off x="23812" y="14287"/>
            <a:ext cx="12144375" cy="6829425"/>
          </a:xfrm>
          <a:prstGeom prst="rect">
            <a:avLst/>
          </a:prstGeom>
        </p:spPr>
      </p:pic>
    </p:spTree>
    <p:extLst>
      <p:ext uri="{BB962C8B-B14F-4D97-AF65-F5344CB8AC3E}">
        <p14:creationId xmlns:p14="http://schemas.microsoft.com/office/powerpoint/2010/main" val="197273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10</a:t>
            </a:fld>
            <a:endParaRPr lang="en-IN">
              <a:solidFill>
                <a:srgbClr val="505050"/>
              </a:solidFill>
            </a:endParaRPr>
          </a:p>
        </p:txBody>
      </p:sp>
      <p:pic>
        <p:nvPicPr>
          <p:cNvPr id="3" name="Picture 2"/>
          <p:cNvPicPr>
            <a:picLocks noChangeAspect="1"/>
          </p:cNvPicPr>
          <p:nvPr/>
        </p:nvPicPr>
        <p:blipFill>
          <a:blip r:embed="rId2"/>
          <a:stretch>
            <a:fillRect/>
          </a:stretch>
        </p:blipFill>
        <p:spPr>
          <a:xfrm>
            <a:off x="10877550" y="6337926"/>
            <a:ext cx="1314450" cy="447675"/>
          </a:xfrm>
          <a:prstGeom prst="rect">
            <a:avLst/>
          </a:prstGeom>
        </p:spPr>
      </p:pic>
      <p:sp>
        <p:nvSpPr>
          <p:cNvPr id="4" name="TextBox 3"/>
          <p:cNvSpPr txBox="1"/>
          <p:nvPr/>
        </p:nvSpPr>
        <p:spPr>
          <a:xfrm>
            <a:off x="410227" y="0"/>
            <a:ext cx="11187112" cy="627864"/>
          </a:xfrm>
          <a:prstGeom prst="rect">
            <a:avLst/>
          </a:prstGeom>
          <a:noFill/>
        </p:spPr>
        <p:txBody>
          <a:bodyPr wrap="square" lIns="182880" tIns="146304" rIns="182880" bIns="146304" rtlCol="0">
            <a:spAutoFit/>
          </a:bodyPr>
          <a:lstStyle/>
          <a:p>
            <a:pPr algn="ctr">
              <a:lnSpc>
                <a:spcPct val="90000"/>
              </a:lnSpc>
              <a:spcAft>
                <a:spcPts val="600"/>
              </a:spcAft>
            </a:pPr>
            <a:r>
              <a:rPr lang="da-DK" sz="2400" dirty="0" smtClean="0">
                <a:gradFill>
                  <a:gsLst>
                    <a:gs pos="2917">
                      <a:schemeClr val="tx1"/>
                    </a:gs>
                    <a:gs pos="30000">
                      <a:schemeClr val="tx1"/>
                    </a:gs>
                  </a:gsLst>
                  <a:lin ang="5400000" scaled="0"/>
                </a:gradFill>
              </a:rPr>
              <a:t>DAX FUNCTIONS</a:t>
            </a:r>
            <a:endParaRPr lang="en-GB" sz="2400" dirty="0" err="1" smtClean="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stretch>
            <a:fillRect/>
          </a:stretch>
        </p:blipFill>
        <p:spPr>
          <a:xfrm>
            <a:off x="563234" y="627864"/>
            <a:ext cx="11191919" cy="2415350"/>
          </a:xfrm>
          <a:prstGeom prst="rect">
            <a:avLst/>
          </a:prstGeom>
        </p:spPr>
      </p:pic>
      <p:sp>
        <p:nvSpPr>
          <p:cNvPr id="6" name="Down Arrow 5"/>
          <p:cNvSpPr/>
          <p:nvPr/>
        </p:nvSpPr>
        <p:spPr bwMode="auto">
          <a:xfrm>
            <a:off x="6486525" y="2543175"/>
            <a:ext cx="771525" cy="985838"/>
          </a:xfrm>
          <a:prstGeom prst="downArrow">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Down Arrow 6"/>
          <p:cNvSpPr/>
          <p:nvPr/>
        </p:nvSpPr>
        <p:spPr bwMode="auto">
          <a:xfrm>
            <a:off x="3024187" y="2543175"/>
            <a:ext cx="771525" cy="985838"/>
          </a:xfrm>
          <a:prstGeom prst="downArrow">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Down Arrow 7"/>
          <p:cNvSpPr/>
          <p:nvPr/>
        </p:nvSpPr>
        <p:spPr bwMode="auto">
          <a:xfrm>
            <a:off x="9454214" y="2543175"/>
            <a:ext cx="771525" cy="985838"/>
          </a:xfrm>
          <a:prstGeom prst="downArrow">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4"/>
          <a:stretch>
            <a:fillRect/>
          </a:stretch>
        </p:blipFill>
        <p:spPr>
          <a:xfrm>
            <a:off x="1091073" y="3621389"/>
            <a:ext cx="10136239" cy="2822990"/>
          </a:xfrm>
          <a:prstGeom prst="rect">
            <a:avLst/>
          </a:prstGeom>
        </p:spPr>
      </p:pic>
    </p:spTree>
    <p:extLst>
      <p:ext uri="{BB962C8B-B14F-4D97-AF65-F5344CB8AC3E}">
        <p14:creationId xmlns:p14="http://schemas.microsoft.com/office/powerpoint/2010/main" val="379307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11</a:t>
            </a:fld>
            <a:endParaRPr lang="en-IN">
              <a:solidFill>
                <a:srgbClr val="505050"/>
              </a:solidFill>
            </a:endParaRPr>
          </a:p>
        </p:txBody>
      </p:sp>
      <p:pic>
        <p:nvPicPr>
          <p:cNvPr id="3" name="Picture 2"/>
          <p:cNvPicPr>
            <a:picLocks noChangeAspect="1"/>
          </p:cNvPicPr>
          <p:nvPr/>
        </p:nvPicPr>
        <p:blipFill>
          <a:blip r:embed="rId2"/>
          <a:stretch>
            <a:fillRect/>
          </a:stretch>
        </p:blipFill>
        <p:spPr>
          <a:xfrm>
            <a:off x="10440703" y="6242898"/>
            <a:ext cx="1314450" cy="447675"/>
          </a:xfrm>
          <a:prstGeom prst="rect">
            <a:avLst/>
          </a:prstGeom>
        </p:spPr>
      </p:pic>
      <p:sp>
        <p:nvSpPr>
          <p:cNvPr id="4" name="TextBox 3"/>
          <p:cNvSpPr txBox="1"/>
          <p:nvPr/>
        </p:nvSpPr>
        <p:spPr>
          <a:xfrm>
            <a:off x="442913" y="228600"/>
            <a:ext cx="11187112" cy="627864"/>
          </a:xfrm>
          <a:prstGeom prst="rect">
            <a:avLst/>
          </a:prstGeom>
          <a:noFill/>
        </p:spPr>
        <p:txBody>
          <a:bodyPr wrap="square" lIns="182880" tIns="146304" rIns="182880" bIns="146304" rtlCol="0">
            <a:spAutoFit/>
          </a:bodyPr>
          <a:lstStyle/>
          <a:p>
            <a:pPr algn="ctr">
              <a:lnSpc>
                <a:spcPct val="90000"/>
              </a:lnSpc>
              <a:spcAft>
                <a:spcPts val="600"/>
              </a:spcAft>
            </a:pPr>
            <a:r>
              <a:rPr lang="da-DK" sz="2400" dirty="0" smtClean="0">
                <a:gradFill>
                  <a:gsLst>
                    <a:gs pos="2917">
                      <a:schemeClr val="tx1"/>
                    </a:gs>
                    <a:gs pos="30000">
                      <a:schemeClr val="tx1"/>
                    </a:gs>
                  </a:gsLst>
                  <a:lin ang="5400000" scaled="0"/>
                </a:gradFill>
              </a:rPr>
              <a:t>DAX</a:t>
            </a:r>
            <a:endParaRPr lang="en-GB" sz="2400" dirty="0" err="1" smtClean="0">
              <a:gradFill>
                <a:gsLst>
                  <a:gs pos="2917">
                    <a:schemeClr val="tx1"/>
                  </a:gs>
                  <a:gs pos="30000">
                    <a:schemeClr val="tx1"/>
                  </a:gs>
                </a:gsLst>
                <a:lin ang="5400000" scaled="0"/>
              </a:gradFill>
            </a:endParaRPr>
          </a:p>
        </p:txBody>
      </p:sp>
      <p:sp>
        <p:nvSpPr>
          <p:cNvPr id="5" name="TextBox 4"/>
          <p:cNvSpPr txBox="1"/>
          <p:nvPr/>
        </p:nvSpPr>
        <p:spPr>
          <a:xfrm>
            <a:off x="442913" y="1042988"/>
            <a:ext cx="11479849" cy="1363450"/>
          </a:xfrm>
          <a:prstGeom prst="rect">
            <a:avLst/>
          </a:prstGeom>
          <a:noFill/>
        </p:spPr>
        <p:txBody>
          <a:bodyPr wrap="square" lIns="182880" tIns="146304" rIns="182880" bIns="146304" rtlCol="0">
            <a:spAutoFit/>
          </a:bodyPr>
          <a:lstStyle/>
          <a:p>
            <a:pPr>
              <a:lnSpc>
                <a:spcPct val="90000"/>
              </a:lnSpc>
              <a:spcAft>
                <a:spcPts val="600"/>
              </a:spcAft>
            </a:pPr>
            <a:r>
              <a:rPr lang="da-DK" sz="2400" dirty="0" smtClean="0">
                <a:gradFill>
                  <a:gsLst>
                    <a:gs pos="2917">
                      <a:schemeClr val="tx1"/>
                    </a:gs>
                    <a:gs pos="30000">
                      <a:schemeClr val="tx1"/>
                    </a:gs>
                  </a:gsLst>
                  <a:lin ang="5400000" scaled="0"/>
                </a:gradFill>
              </a:rPr>
              <a:t>Cross Join the tables to find out the Winner</a:t>
            </a:r>
          </a:p>
          <a:p>
            <a:pPr>
              <a:lnSpc>
                <a:spcPct val="90000"/>
              </a:lnSpc>
              <a:spcAft>
                <a:spcPts val="600"/>
              </a:spcAft>
            </a:pPr>
            <a:endParaRPr lang="da-DK" sz="2400" dirty="0">
              <a:gradFill>
                <a:gsLst>
                  <a:gs pos="2917">
                    <a:schemeClr val="tx1"/>
                  </a:gs>
                  <a:gs pos="30000">
                    <a:schemeClr val="tx1"/>
                  </a:gs>
                </a:gsLst>
                <a:lin ang="5400000" scaled="0"/>
              </a:gradFill>
            </a:endParaRPr>
          </a:p>
          <a:p>
            <a:pPr>
              <a:lnSpc>
                <a:spcPct val="90000"/>
              </a:lnSpc>
              <a:spcAft>
                <a:spcPts val="600"/>
              </a:spcAft>
            </a:pPr>
            <a:r>
              <a:rPr lang="en-GB" dirty="0"/>
              <a:t>Returns a table that contains the Cartesian product of all rows from all tables in the arguments</a:t>
            </a:r>
            <a:endParaRPr lang="en-GB" sz="2400" dirty="0" smtClean="0">
              <a:gradFill>
                <a:gsLst>
                  <a:gs pos="2917">
                    <a:schemeClr val="tx1"/>
                  </a:gs>
                  <a:gs pos="30000">
                    <a:schemeClr val="tx1"/>
                  </a:gs>
                </a:gsLst>
                <a:lin ang="5400000" scaled="0"/>
              </a:gradFill>
            </a:endParaRPr>
          </a:p>
        </p:txBody>
      </p:sp>
      <p:sp>
        <p:nvSpPr>
          <p:cNvPr id="7" name="Rectangle 6"/>
          <p:cNvSpPr/>
          <p:nvPr/>
        </p:nvSpPr>
        <p:spPr>
          <a:xfrm>
            <a:off x="561159" y="2749461"/>
            <a:ext cx="3749744" cy="369332"/>
          </a:xfrm>
          <a:prstGeom prst="rect">
            <a:avLst/>
          </a:prstGeom>
        </p:spPr>
        <p:txBody>
          <a:bodyPr wrap="none">
            <a:spAutoFit/>
          </a:bodyPr>
          <a:lstStyle/>
          <a:p>
            <a:r>
              <a:rPr lang="en-GB" b="1" dirty="0">
                <a:solidFill>
                  <a:srgbClr val="000000"/>
                </a:solidFill>
                <a:latin typeface="Menlo"/>
              </a:rPr>
              <a:t>CROSSJOIN( </a:t>
            </a:r>
            <a:r>
              <a:rPr lang="en-GB" b="1" dirty="0" err="1">
                <a:solidFill>
                  <a:srgbClr val="000000"/>
                </a:solidFill>
                <a:latin typeface="Menlo"/>
              </a:rPr>
              <a:t>Colors</a:t>
            </a:r>
            <a:r>
              <a:rPr lang="en-GB" b="1" dirty="0">
                <a:solidFill>
                  <a:srgbClr val="000000"/>
                </a:solidFill>
                <a:latin typeface="Menlo"/>
              </a:rPr>
              <a:t>, Stationery</a:t>
            </a:r>
            <a:r>
              <a:rPr lang="en-GB" dirty="0">
                <a:solidFill>
                  <a:srgbClr val="000000"/>
                </a:solidFill>
                <a:latin typeface="Menlo"/>
              </a:rPr>
              <a:t>)</a:t>
            </a:r>
            <a:endParaRPr lang="en-GB" dirty="0"/>
          </a:p>
        </p:txBody>
      </p:sp>
      <p:sp>
        <p:nvSpPr>
          <p:cNvPr id="9" name="Rectangle 8"/>
          <p:cNvSpPr/>
          <p:nvPr/>
        </p:nvSpPr>
        <p:spPr>
          <a:xfrm>
            <a:off x="561159" y="3572947"/>
            <a:ext cx="4823949" cy="369332"/>
          </a:xfrm>
          <a:prstGeom prst="rect">
            <a:avLst/>
          </a:prstGeom>
        </p:spPr>
        <p:txBody>
          <a:bodyPr wrap="none">
            <a:spAutoFit/>
          </a:bodyPr>
          <a:lstStyle/>
          <a:p>
            <a:r>
              <a:rPr lang="en-GB" b="1" dirty="0" err="1">
                <a:solidFill>
                  <a:srgbClr val="333333"/>
                </a:solidFill>
                <a:latin typeface="Segoe UI" panose="020B0502040204020203" pitchFamily="34" charset="0"/>
              </a:rPr>
              <a:t>rA</a:t>
            </a:r>
            <a:r>
              <a:rPr lang="en-GB" b="1" dirty="0">
                <a:solidFill>
                  <a:srgbClr val="333333"/>
                </a:solidFill>
                <a:latin typeface="Segoe UI" panose="020B0502040204020203" pitchFamily="34" charset="0"/>
              </a:rPr>
              <a:t> × </a:t>
            </a:r>
            <a:r>
              <a:rPr lang="en-GB" b="1" dirty="0" err="1">
                <a:solidFill>
                  <a:srgbClr val="333333"/>
                </a:solidFill>
                <a:latin typeface="Segoe UI" panose="020B0502040204020203" pitchFamily="34" charset="0"/>
              </a:rPr>
              <a:t>rb</a:t>
            </a:r>
            <a:r>
              <a:rPr lang="en-GB" b="1" dirty="0">
                <a:solidFill>
                  <a:srgbClr val="333333"/>
                </a:solidFill>
                <a:latin typeface="Segoe UI" panose="020B0502040204020203" pitchFamily="34" charset="0"/>
              </a:rPr>
              <a:t> × </a:t>
            </a:r>
            <a:r>
              <a:rPr lang="en-GB" b="1" dirty="0" err="1">
                <a:solidFill>
                  <a:srgbClr val="333333"/>
                </a:solidFill>
                <a:latin typeface="Segoe UI" panose="020B0502040204020203" pitchFamily="34" charset="0"/>
              </a:rPr>
              <a:t>rC</a:t>
            </a:r>
            <a:r>
              <a:rPr lang="en-GB" dirty="0">
                <a:solidFill>
                  <a:srgbClr val="333333"/>
                </a:solidFill>
                <a:latin typeface="Segoe UI" panose="020B0502040204020203" pitchFamily="34" charset="0"/>
              </a:rPr>
              <a:t> rows and </a:t>
            </a:r>
            <a:r>
              <a:rPr lang="en-GB" b="1" dirty="0" err="1">
                <a:solidFill>
                  <a:srgbClr val="333333"/>
                </a:solidFill>
                <a:latin typeface="Segoe UI" panose="020B0502040204020203" pitchFamily="34" charset="0"/>
              </a:rPr>
              <a:t>cA</a:t>
            </a:r>
            <a:r>
              <a:rPr lang="en-GB" b="1" dirty="0">
                <a:solidFill>
                  <a:srgbClr val="333333"/>
                </a:solidFill>
                <a:latin typeface="Segoe UI" panose="020B0502040204020203" pitchFamily="34" charset="0"/>
              </a:rPr>
              <a:t> + </a:t>
            </a:r>
            <a:r>
              <a:rPr lang="en-GB" b="1" dirty="0" err="1">
                <a:solidFill>
                  <a:srgbClr val="333333"/>
                </a:solidFill>
                <a:latin typeface="Segoe UI" panose="020B0502040204020203" pitchFamily="34" charset="0"/>
              </a:rPr>
              <a:t>cB</a:t>
            </a:r>
            <a:r>
              <a:rPr lang="en-GB" b="1" dirty="0">
                <a:solidFill>
                  <a:srgbClr val="333333"/>
                </a:solidFill>
                <a:latin typeface="Segoe UI" panose="020B0502040204020203" pitchFamily="34" charset="0"/>
              </a:rPr>
              <a:t> + </a:t>
            </a:r>
            <a:r>
              <a:rPr lang="en-GB" b="1" dirty="0" err="1">
                <a:solidFill>
                  <a:srgbClr val="333333"/>
                </a:solidFill>
                <a:latin typeface="Segoe UI" panose="020B0502040204020203" pitchFamily="34" charset="0"/>
              </a:rPr>
              <a:t>cC</a:t>
            </a:r>
            <a:r>
              <a:rPr lang="en-GB" dirty="0">
                <a:solidFill>
                  <a:srgbClr val="333333"/>
                </a:solidFill>
                <a:latin typeface="Segoe UI" panose="020B0502040204020203" pitchFamily="34" charset="0"/>
              </a:rPr>
              <a:t> columns</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903" y="4396433"/>
            <a:ext cx="4285714" cy="2038095"/>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272904983"/>
              </p:ext>
            </p:extLst>
          </p:nvPr>
        </p:nvGraphicFramePr>
        <p:xfrm>
          <a:off x="8596616" y="4877061"/>
          <a:ext cx="3240340" cy="741680"/>
        </p:xfrm>
        <a:graphic>
          <a:graphicData uri="http://schemas.openxmlformats.org/drawingml/2006/table">
            <a:tbl>
              <a:tblPr firstRow="1" bandRow="1">
                <a:tableStyleId>{93296810-A885-4BE3-A3E7-6D5BEEA58F35}</a:tableStyleId>
              </a:tblPr>
              <a:tblGrid>
                <a:gridCol w="1620170">
                  <a:extLst>
                    <a:ext uri="{9D8B030D-6E8A-4147-A177-3AD203B41FA5}">
                      <a16:colId xmlns:a16="http://schemas.microsoft.com/office/drawing/2014/main" val="1641352342"/>
                    </a:ext>
                  </a:extLst>
                </a:gridCol>
                <a:gridCol w="1620170">
                  <a:extLst>
                    <a:ext uri="{9D8B030D-6E8A-4147-A177-3AD203B41FA5}">
                      <a16:colId xmlns:a16="http://schemas.microsoft.com/office/drawing/2014/main" val="2401935741"/>
                    </a:ext>
                  </a:extLst>
                </a:gridCol>
              </a:tblGrid>
              <a:tr h="370840">
                <a:tc>
                  <a:txBody>
                    <a:bodyPr/>
                    <a:lstStyle/>
                    <a:p>
                      <a:r>
                        <a:rPr lang="da-DK" dirty="0" smtClean="0"/>
                        <a:t>Ca/ra</a:t>
                      </a:r>
                      <a:endParaRPr lang="en-GB" dirty="0"/>
                    </a:p>
                  </a:txBody>
                  <a:tcPr/>
                </a:tc>
                <a:tc>
                  <a:txBody>
                    <a:bodyPr/>
                    <a:lstStyle/>
                    <a:p>
                      <a:r>
                        <a:rPr lang="da-DK" dirty="0" smtClean="0"/>
                        <a:t>cb</a:t>
                      </a:r>
                      <a:endParaRPr lang="en-GB" dirty="0"/>
                    </a:p>
                  </a:txBody>
                  <a:tcPr/>
                </a:tc>
                <a:extLst>
                  <a:ext uri="{0D108BD9-81ED-4DB2-BD59-A6C34878D82A}">
                    <a16:rowId xmlns:a16="http://schemas.microsoft.com/office/drawing/2014/main" val="422453455"/>
                  </a:ext>
                </a:extLst>
              </a:tr>
              <a:tr h="370840">
                <a:tc>
                  <a:txBody>
                    <a:bodyPr/>
                    <a:lstStyle/>
                    <a:p>
                      <a:endParaRPr lang="en-GB" dirty="0"/>
                    </a:p>
                  </a:txBody>
                  <a:tcPr/>
                </a:tc>
                <a:tc>
                  <a:txBody>
                    <a:bodyPr/>
                    <a:lstStyle/>
                    <a:p>
                      <a:r>
                        <a:rPr lang="da-DK" dirty="0" smtClean="0"/>
                        <a:t>rb</a:t>
                      </a:r>
                      <a:endParaRPr lang="en-GB" dirty="0"/>
                    </a:p>
                  </a:txBody>
                  <a:tcPr/>
                </a:tc>
                <a:extLst>
                  <a:ext uri="{0D108BD9-81ED-4DB2-BD59-A6C34878D82A}">
                    <a16:rowId xmlns:a16="http://schemas.microsoft.com/office/drawing/2014/main" val="910616745"/>
                  </a:ext>
                </a:extLst>
              </a:tr>
            </a:tbl>
          </a:graphicData>
        </a:graphic>
      </p:graphicFrame>
    </p:spTree>
    <p:extLst>
      <p:ext uri="{BB962C8B-B14F-4D97-AF65-F5344CB8AC3E}">
        <p14:creationId xmlns:p14="http://schemas.microsoft.com/office/powerpoint/2010/main" val="216088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12</a:t>
            </a:fld>
            <a:endParaRPr lang="en-IN">
              <a:solidFill>
                <a:srgbClr val="505050"/>
              </a:solidFill>
            </a:endParaRPr>
          </a:p>
        </p:txBody>
      </p:sp>
      <p:pic>
        <p:nvPicPr>
          <p:cNvPr id="3" name="Picture 2"/>
          <p:cNvPicPr>
            <a:picLocks noChangeAspect="1"/>
          </p:cNvPicPr>
          <p:nvPr/>
        </p:nvPicPr>
        <p:blipFill>
          <a:blip r:embed="rId2"/>
          <a:stretch>
            <a:fillRect/>
          </a:stretch>
        </p:blipFill>
        <p:spPr>
          <a:xfrm>
            <a:off x="10440703" y="6242898"/>
            <a:ext cx="1314450" cy="447675"/>
          </a:xfrm>
          <a:prstGeom prst="rect">
            <a:avLst/>
          </a:prstGeom>
        </p:spPr>
      </p:pic>
      <p:sp>
        <p:nvSpPr>
          <p:cNvPr id="4" name="TextBox 3"/>
          <p:cNvSpPr txBox="1"/>
          <p:nvPr/>
        </p:nvSpPr>
        <p:spPr>
          <a:xfrm>
            <a:off x="442913" y="228600"/>
            <a:ext cx="11187112" cy="1037207"/>
          </a:xfrm>
          <a:prstGeom prst="rect">
            <a:avLst/>
          </a:prstGeom>
          <a:noFill/>
        </p:spPr>
        <p:txBody>
          <a:bodyPr wrap="square" lIns="182880" tIns="146304" rIns="182880" bIns="146304" rtlCol="0">
            <a:spAutoFit/>
          </a:bodyPr>
          <a:lstStyle/>
          <a:p>
            <a:pPr algn="ctr">
              <a:lnSpc>
                <a:spcPct val="90000"/>
              </a:lnSpc>
              <a:spcAft>
                <a:spcPts val="600"/>
              </a:spcAft>
            </a:pPr>
            <a:r>
              <a:rPr lang="da-DK" sz="2400" dirty="0" smtClean="0">
                <a:gradFill>
                  <a:gsLst>
                    <a:gs pos="2917">
                      <a:schemeClr val="tx1"/>
                    </a:gs>
                    <a:gs pos="30000">
                      <a:schemeClr val="tx1"/>
                    </a:gs>
                  </a:gsLst>
                  <a:lin ang="5400000" scaled="0"/>
                </a:gradFill>
              </a:rPr>
              <a:t>DAX Functions</a:t>
            </a:r>
          </a:p>
          <a:p>
            <a:pPr>
              <a:lnSpc>
                <a:spcPct val="90000"/>
              </a:lnSpc>
              <a:spcAft>
                <a:spcPts val="600"/>
              </a:spcAft>
            </a:pPr>
            <a:endParaRPr lang="en-GB" sz="2400" dirty="0" err="1" smtClean="0">
              <a:gradFill>
                <a:gsLst>
                  <a:gs pos="2917">
                    <a:schemeClr val="tx1"/>
                  </a:gs>
                  <a:gs pos="30000">
                    <a:schemeClr val="tx1"/>
                  </a:gs>
                </a:gsLst>
                <a:lin ang="5400000" scaled="0"/>
              </a:gradFill>
            </a:endParaRPr>
          </a:p>
        </p:txBody>
      </p:sp>
      <p:sp>
        <p:nvSpPr>
          <p:cNvPr id="6" name="TextBox 5"/>
          <p:cNvSpPr txBox="1"/>
          <p:nvPr/>
        </p:nvSpPr>
        <p:spPr>
          <a:xfrm>
            <a:off x="571500" y="928688"/>
            <a:ext cx="11351262" cy="2265236"/>
          </a:xfrm>
          <a:prstGeom prst="rect">
            <a:avLst/>
          </a:prstGeom>
          <a:noFill/>
        </p:spPr>
        <p:txBody>
          <a:bodyPr wrap="square" lIns="182880" tIns="146304" rIns="182880" bIns="146304" rtlCol="0">
            <a:spAutoFit/>
          </a:bodyPr>
          <a:lstStyle/>
          <a:p>
            <a:pPr>
              <a:lnSpc>
                <a:spcPct val="90000"/>
              </a:lnSpc>
              <a:spcAft>
                <a:spcPts val="600"/>
              </a:spcAft>
            </a:pPr>
            <a:r>
              <a:rPr lang="da-DK" sz="2400" dirty="0" smtClean="0">
                <a:gradFill>
                  <a:gsLst>
                    <a:gs pos="2917">
                      <a:schemeClr val="tx1"/>
                    </a:gs>
                    <a:gs pos="30000">
                      <a:schemeClr val="tx1"/>
                    </a:gs>
                  </a:gsLst>
                  <a:lin ang="5400000" scaled="0"/>
                </a:gradFill>
              </a:rPr>
              <a:t>Problems associated with crossjoin DAX functions</a:t>
            </a:r>
          </a:p>
          <a:p>
            <a:pPr>
              <a:lnSpc>
                <a:spcPct val="90000"/>
              </a:lnSpc>
              <a:spcAft>
                <a:spcPts val="600"/>
              </a:spcAft>
            </a:pPr>
            <a:endParaRPr lang="da-DK"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r>
              <a:rPr lang="da-DK" sz="2400" dirty="0" smtClean="0">
                <a:gradFill>
                  <a:gsLst>
                    <a:gs pos="2917">
                      <a:schemeClr val="tx1"/>
                    </a:gs>
                    <a:gs pos="30000">
                      <a:schemeClr val="tx1"/>
                    </a:gs>
                  </a:gsLst>
                  <a:lin ang="5400000" scaled="0"/>
                </a:gradFill>
              </a:rPr>
              <a:t>It is calculating row and columns together.</a:t>
            </a:r>
          </a:p>
          <a:p>
            <a:pPr marL="342900" indent="-342900">
              <a:lnSpc>
                <a:spcPct val="90000"/>
              </a:lnSpc>
              <a:spcAft>
                <a:spcPts val="600"/>
              </a:spcAft>
              <a:buFontTx/>
              <a:buChar char="-"/>
            </a:pPr>
            <a:r>
              <a:rPr lang="da-DK" sz="2400" dirty="0" smtClean="0">
                <a:gradFill>
                  <a:gsLst>
                    <a:gs pos="2917">
                      <a:schemeClr val="tx1"/>
                    </a:gs>
                    <a:gs pos="30000">
                      <a:schemeClr val="tx1"/>
                    </a:gs>
                  </a:gsLst>
                  <a:lin ang="5400000" scaled="0"/>
                </a:gradFill>
              </a:rPr>
              <a:t>DAX mainly appear through row functions.</a:t>
            </a:r>
          </a:p>
          <a:p>
            <a:pPr marL="342900" indent="-342900">
              <a:lnSpc>
                <a:spcPct val="90000"/>
              </a:lnSpc>
              <a:spcAft>
                <a:spcPts val="600"/>
              </a:spcAft>
              <a:buFontTx/>
              <a:buChar char="-"/>
            </a:pPr>
            <a:r>
              <a:rPr lang="da-DK" sz="2400" dirty="0" smtClean="0">
                <a:gradFill>
                  <a:gsLst>
                    <a:gs pos="2917">
                      <a:schemeClr val="tx1"/>
                    </a:gs>
                    <a:gs pos="30000">
                      <a:schemeClr val="tx1"/>
                    </a:gs>
                  </a:gsLst>
                  <a:lin ang="5400000" scaled="0"/>
                </a:gradFill>
              </a:rPr>
              <a:t>The concept of row and determinants are creating additional time consuming.</a:t>
            </a:r>
          </a:p>
        </p:txBody>
      </p:sp>
      <p:sp>
        <p:nvSpPr>
          <p:cNvPr id="7" name="TextBox 6"/>
          <p:cNvSpPr txBox="1"/>
          <p:nvPr/>
        </p:nvSpPr>
        <p:spPr>
          <a:xfrm>
            <a:off x="700088" y="4129088"/>
            <a:ext cx="10929937" cy="627864"/>
          </a:xfrm>
          <a:prstGeom prst="rect">
            <a:avLst/>
          </a:prstGeom>
          <a:noFill/>
        </p:spPr>
        <p:txBody>
          <a:bodyPr wrap="square" lIns="182880" tIns="146304" rIns="182880" bIns="146304" rtlCol="0">
            <a:spAutoFit/>
          </a:bodyPr>
          <a:lstStyle/>
          <a:p>
            <a:pPr>
              <a:lnSpc>
                <a:spcPct val="90000"/>
              </a:lnSpc>
              <a:spcAft>
                <a:spcPts val="600"/>
              </a:spcAft>
            </a:pPr>
            <a:r>
              <a:rPr lang="da-DK" sz="2400" dirty="0" smtClean="0">
                <a:gradFill>
                  <a:gsLst>
                    <a:gs pos="2917">
                      <a:schemeClr val="tx1"/>
                    </a:gs>
                    <a:gs pos="30000">
                      <a:schemeClr val="tx1"/>
                    </a:gs>
                  </a:gsLst>
                  <a:lin ang="5400000" scaled="0"/>
                </a:gradFill>
              </a:rPr>
              <a:t>The real determinant is </a:t>
            </a:r>
            <a:endParaRPr lang="en-GB" sz="2400" dirty="0" err="1" smtClean="0">
              <a:gradFill>
                <a:gsLst>
                  <a:gs pos="2917">
                    <a:schemeClr val="tx1"/>
                  </a:gs>
                  <a:gs pos="30000">
                    <a:schemeClr val="tx1"/>
                  </a:gs>
                </a:gsLst>
                <a:lin ang="5400000" scaled="0"/>
              </a:gradFill>
            </a:endParaRPr>
          </a:p>
        </p:txBody>
      </p:sp>
      <p:pic>
        <p:nvPicPr>
          <p:cNvPr id="8" name="Picture 7"/>
          <p:cNvPicPr>
            <a:picLocks noChangeAspect="1"/>
          </p:cNvPicPr>
          <p:nvPr/>
        </p:nvPicPr>
        <p:blipFill>
          <a:blip r:embed="rId3"/>
          <a:stretch>
            <a:fillRect/>
          </a:stretch>
        </p:blipFill>
        <p:spPr>
          <a:xfrm>
            <a:off x="5010149" y="4222624"/>
            <a:ext cx="4200525" cy="1914525"/>
          </a:xfrm>
          <a:prstGeom prst="rect">
            <a:avLst/>
          </a:prstGeom>
        </p:spPr>
      </p:pic>
      <p:sp>
        <p:nvSpPr>
          <p:cNvPr id="9" name="TextBox 8"/>
          <p:cNvSpPr txBox="1"/>
          <p:nvPr/>
        </p:nvSpPr>
        <p:spPr>
          <a:xfrm>
            <a:off x="700088" y="6242898"/>
            <a:ext cx="4700587" cy="627864"/>
          </a:xfrm>
          <a:prstGeom prst="rect">
            <a:avLst/>
          </a:prstGeom>
          <a:noFill/>
        </p:spPr>
        <p:txBody>
          <a:bodyPr wrap="square" lIns="182880" tIns="146304" rIns="182880" bIns="146304" rtlCol="0">
            <a:spAutoFit/>
          </a:bodyPr>
          <a:lstStyle/>
          <a:p>
            <a:pPr>
              <a:lnSpc>
                <a:spcPct val="90000"/>
              </a:lnSpc>
              <a:spcAft>
                <a:spcPts val="600"/>
              </a:spcAft>
            </a:pPr>
            <a:r>
              <a:rPr lang="da-DK" sz="2400" dirty="0" smtClean="0">
                <a:gradFill>
                  <a:gsLst>
                    <a:gs pos="2917">
                      <a:schemeClr val="tx1"/>
                    </a:gs>
                    <a:gs pos="30000">
                      <a:schemeClr val="tx1"/>
                    </a:gs>
                  </a:gsLst>
                  <a:lin ang="5400000" scaled="0"/>
                </a:gradFill>
              </a:rPr>
              <a:t>Is taking too much of time.</a:t>
            </a:r>
            <a:endParaRPr lang="en-GB"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0974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13</a:t>
            </a:fld>
            <a:endParaRPr lang="en-IN">
              <a:solidFill>
                <a:srgbClr val="505050"/>
              </a:solidFill>
            </a:endParaRPr>
          </a:p>
        </p:txBody>
      </p:sp>
      <p:pic>
        <p:nvPicPr>
          <p:cNvPr id="3" name="Picture 2"/>
          <p:cNvPicPr>
            <a:picLocks noChangeAspect="1"/>
          </p:cNvPicPr>
          <p:nvPr/>
        </p:nvPicPr>
        <p:blipFill>
          <a:blip r:embed="rId2"/>
          <a:stretch>
            <a:fillRect/>
          </a:stretch>
        </p:blipFill>
        <p:spPr>
          <a:xfrm>
            <a:off x="10440703" y="6242898"/>
            <a:ext cx="1314450" cy="447675"/>
          </a:xfrm>
          <a:prstGeom prst="rect">
            <a:avLst/>
          </a:prstGeom>
        </p:spPr>
      </p:pic>
      <p:sp>
        <p:nvSpPr>
          <p:cNvPr id="4" name="TextBox 3"/>
          <p:cNvSpPr txBox="1"/>
          <p:nvPr/>
        </p:nvSpPr>
        <p:spPr>
          <a:xfrm>
            <a:off x="442913" y="228600"/>
            <a:ext cx="11187112" cy="1037207"/>
          </a:xfrm>
          <a:prstGeom prst="rect">
            <a:avLst/>
          </a:prstGeom>
          <a:noFill/>
        </p:spPr>
        <p:txBody>
          <a:bodyPr wrap="square" lIns="182880" tIns="146304" rIns="182880" bIns="146304" rtlCol="0">
            <a:spAutoFit/>
          </a:bodyPr>
          <a:lstStyle/>
          <a:p>
            <a:pPr algn="ctr">
              <a:lnSpc>
                <a:spcPct val="90000"/>
              </a:lnSpc>
              <a:spcAft>
                <a:spcPts val="600"/>
              </a:spcAft>
            </a:pPr>
            <a:r>
              <a:rPr lang="da-DK" sz="2400" dirty="0" smtClean="0">
                <a:gradFill>
                  <a:gsLst>
                    <a:gs pos="2917">
                      <a:schemeClr val="tx1"/>
                    </a:gs>
                    <a:gs pos="30000">
                      <a:schemeClr val="tx1"/>
                    </a:gs>
                  </a:gsLst>
                  <a:lin ang="5400000" scaled="0"/>
                </a:gradFill>
              </a:rPr>
              <a:t>DAX Functions</a:t>
            </a:r>
          </a:p>
          <a:p>
            <a:pPr>
              <a:lnSpc>
                <a:spcPct val="90000"/>
              </a:lnSpc>
              <a:spcAft>
                <a:spcPts val="600"/>
              </a:spcAft>
            </a:pPr>
            <a:endParaRPr lang="en-GB" sz="2400" dirty="0" err="1" smtClean="0">
              <a:gradFill>
                <a:gsLst>
                  <a:gs pos="2917">
                    <a:schemeClr val="tx1"/>
                  </a:gs>
                  <a:gs pos="30000">
                    <a:schemeClr val="tx1"/>
                  </a:gs>
                </a:gsLst>
                <a:lin ang="5400000" scaled="0"/>
              </a:gradFill>
            </a:endParaRPr>
          </a:p>
        </p:txBody>
      </p:sp>
      <p:sp>
        <p:nvSpPr>
          <p:cNvPr id="6" name="TextBox 5"/>
          <p:cNvSpPr txBox="1"/>
          <p:nvPr/>
        </p:nvSpPr>
        <p:spPr>
          <a:xfrm>
            <a:off x="600075" y="1014413"/>
            <a:ext cx="11155078" cy="1446550"/>
          </a:xfrm>
          <a:prstGeom prst="rect">
            <a:avLst/>
          </a:prstGeom>
          <a:noFill/>
        </p:spPr>
        <p:txBody>
          <a:bodyPr wrap="square" lIns="182880" tIns="146304" rIns="182880" bIns="146304" rtlCol="0">
            <a:spAutoFit/>
          </a:bodyPr>
          <a:lstStyle/>
          <a:p>
            <a:pPr>
              <a:lnSpc>
                <a:spcPct val="90000"/>
              </a:lnSpc>
              <a:spcAft>
                <a:spcPts val="600"/>
              </a:spcAft>
            </a:pPr>
            <a:r>
              <a:rPr lang="da-DK" sz="2400" dirty="0" smtClean="0">
                <a:gradFill>
                  <a:gsLst>
                    <a:gs pos="2917">
                      <a:schemeClr val="tx1"/>
                    </a:gs>
                    <a:gs pos="30000">
                      <a:schemeClr val="tx1"/>
                    </a:gs>
                  </a:gsLst>
                  <a:lin ang="5400000" scaled="0"/>
                </a:gradFill>
              </a:rPr>
              <a:t>Use subtract function</a:t>
            </a:r>
          </a:p>
          <a:p>
            <a:pPr>
              <a:lnSpc>
                <a:spcPct val="90000"/>
              </a:lnSpc>
              <a:spcAft>
                <a:spcPts val="600"/>
              </a:spcAft>
            </a:pPr>
            <a:endParaRPr lang="da-DK" sz="2400" dirty="0">
              <a:gradFill>
                <a:gsLst>
                  <a:gs pos="2917">
                    <a:schemeClr val="tx1"/>
                  </a:gs>
                  <a:gs pos="30000">
                    <a:schemeClr val="tx1"/>
                  </a:gs>
                </a:gsLst>
                <a:lin ang="5400000" scaled="0"/>
              </a:gradFill>
            </a:endParaRPr>
          </a:p>
          <a:p>
            <a:pPr>
              <a:lnSpc>
                <a:spcPct val="90000"/>
              </a:lnSpc>
              <a:spcAft>
                <a:spcPts val="600"/>
              </a:spcAft>
            </a:pPr>
            <a:r>
              <a:rPr lang="da-DK" sz="2400" dirty="0" smtClean="0">
                <a:gradFill>
                  <a:gsLst>
                    <a:gs pos="2917">
                      <a:schemeClr val="tx1"/>
                    </a:gs>
                    <a:gs pos="30000">
                      <a:schemeClr val="tx1"/>
                    </a:gs>
                  </a:gsLst>
                  <a:lin ang="5400000" scaled="0"/>
                </a:gradFill>
              </a:rPr>
              <a:t>Columnrequested = (column[A] – column[B])</a:t>
            </a:r>
            <a:endParaRPr lang="en-GB" sz="2400" dirty="0" err="1" smtClean="0">
              <a:gradFill>
                <a:gsLst>
                  <a:gs pos="2917">
                    <a:schemeClr val="tx1"/>
                  </a:gs>
                  <a:gs pos="30000">
                    <a:schemeClr val="tx1"/>
                  </a:gs>
                </a:gsLst>
                <a:lin ang="5400000" scaled="0"/>
              </a:gradFill>
            </a:endParaRPr>
          </a:p>
        </p:txBody>
      </p:sp>
      <p:sp>
        <p:nvSpPr>
          <p:cNvPr id="7" name="TextBox 6"/>
          <p:cNvSpPr txBox="1"/>
          <p:nvPr/>
        </p:nvSpPr>
        <p:spPr>
          <a:xfrm>
            <a:off x="600075" y="2971800"/>
            <a:ext cx="11029950" cy="627864"/>
          </a:xfrm>
          <a:prstGeom prst="rect">
            <a:avLst/>
          </a:prstGeom>
          <a:noFill/>
        </p:spPr>
        <p:txBody>
          <a:bodyPr wrap="square" lIns="182880" tIns="146304" rIns="182880" bIns="146304" rtlCol="0">
            <a:spAutoFit/>
          </a:bodyPr>
          <a:lstStyle/>
          <a:p>
            <a:pPr>
              <a:lnSpc>
                <a:spcPct val="90000"/>
              </a:lnSpc>
              <a:spcAft>
                <a:spcPts val="600"/>
              </a:spcAft>
            </a:pPr>
            <a:r>
              <a:rPr lang="da-DK" sz="2400" dirty="0" smtClean="0">
                <a:gradFill>
                  <a:gsLst>
                    <a:gs pos="2917">
                      <a:schemeClr val="tx1"/>
                    </a:gs>
                    <a:gs pos="30000">
                      <a:schemeClr val="tx1"/>
                    </a:gs>
                  </a:gsLst>
                  <a:lin ang="5400000" scaled="0"/>
                </a:gradFill>
              </a:rPr>
              <a:t>It returns a value that is given in each column not rows</a:t>
            </a:r>
            <a:endParaRPr lang="en-GB" sz="2400" dirty="0" err="1" smtClean="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stretch>
            <a:fillRect/>
          </a:stretch>
        </p:blipFill>
        <p:spPr>
          <a:xfrm>
            <a:off x="2800918" y="4110501"/>
            <a:ext cx="6817659" cy="990600"/>
          </a:xfrm>
          <a:prstGeom prst="rect">
            <a:avLst/>
          </a:prstGeom>
        </p:spPr>
      </p:pic>
      <p:sp>
        <p:nvSpPr>
          <p:cNvPr id="8" name="TextBox 7"/>
          <p:cNvSpPr txBox="1"/>
          <p:nvPr/>
        </p:nvSpPr>
        <p:spPr>
          <a:xfrm>
            <a:off x="442913" y="5718412"/>
            <a:ext cx="11187112" cy="960263"/>
          </a:xfrm>
          <a:prstGeom prst="rect">
            <a:avLst/>
          </a:prstGeom>
          <a:noFill/>
        </p:spPr>
        <p:txBody>
          <a:bodyPr wrap="square" lIns="182880" tIns="146304" rIns="182880" bIns="146304" rtlCol="0">
            <a:spAutoFit/>
          </a:bodyPr>
          <a:lstStyle/>
          <a:p>
            <a:pPr>
              <a:lnSpc>
                <a:spcPct val="90000"/>
              </a:lnSpc>
              <a:spcAft>
                <a:spcPts val="600"/>
              </a:spcAft>
            </a:pPr>
            <a:r>
              <a:rPr lang="da-DK" sz="2400" dirty="0" smtClean="0">
                <a:gradFill>
                  <a:gsLst>
                    <a:gs pos="2917">
                      <a:schemeClr val="tx1"/>
                    </a:gs>
                    <a:gs pos="30000">
                      <a:schemeClr val="tx1"/>
                    </a:gs>
                  </a:gsLst>
                  <a:lin ang="5400000" scaled="0"/>
                </a:gradFill>
              </a:rPr>
              <a:t>Cardinality – All the values of any columns belongs to that particular column which doesnot move to any other table without further instructions.</a:t>
            </a:r>
            <a:endParaRPr lang="en-GB"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8051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14</a:t>
            </a:fld>
            <a:endParaRPr lang="en-IN">
              <a:solidFill>
                <a:srgbClr val="505050"/>
              </a:solidFill>
            </a:endParaRPr>
          </a:p>
        </p:txBody>
      </p:sp>
      <p:pic>
        <p:nvPicPr>
          <p:cNvPr id="3" name="Picture 2"/>
          <p:cNvPicPr>
            <a:picLocks noChangeAspect="1"/>
          </p:cNvPicPr>
          <p:nvPr/>
        </p:nvPicPr>
        <p:blipFill>
          <a:blip r:embed="rId3"/>
          <a:stretch>
            <a:fillRect/>
          </a:stretch>
        </p:blipFill>
        <p:spPr>
          <a:xfrm>
            <a:off x="10440703" y="6242898"/>
            <a:ext cx="1314450" cy="447675"/>
          </a:xfrm>
          <a:prstGeom prst="rect">
            <a:avLst/>
          </a:prstGeom>
        </p:spPr>
      </p:pic>
      <p:sp>
        <p:nvSpPr>
          <p:cNvPr id="4" name="TextBox 3"/>
          <p:cNvSpPr txBox="1"/>
          <p:nvPr/>
        </p:nvSpPr>
        <p:spPr>
          <a:xfrm>
            <a:off x="442913" y="228600"/>
            <a:ext cx="11187112" cy="1037207"/>
          </a:xfrm>
          <a:prstGeom prst="rect">
            <a:avLst/>
          </a:prstGeom>
          <a:noFill/>
        </p:spPr>
        <p:txBody>
          <a:bodyPr wrap="square" lIns="182880" tIns="146304" rIns="182880" bIns="146304" rtlCol="0">
            <a:spAutoFit/>
          </a:bodyPr>
          <a:lstStyle/>
          <a:p>
            <a:pPr algn="ctr">
              <a:lnSpc>
                <a:spcPct val="90000"/>
              </a:lnSpc>
              <a:spcAft>
                <a:spcPts val="600"/>
              </a:spcAft>
            </a:pPr>
            <a:r>
              <a:rPr lang="da-DK" sz="2400" dirty="0" smtClean="0">
                <a:gradFill>
                  <a:gsLst>
                    <a:gs pos="2917">
                      <a:schemeClr val="tx1"/>
                    </a:gs>
                    <a:gs pos="30000">
                      <a:schemeClr val="tx1"/>
                    </a:gs>
                  </a:gsLst>
                  <a:lin ang="5400000" scaled="0"/>
                </a:gradFill>
              </a:rPr>
              <a:t>DAX Functions</a:t>
            </a:r>
          </a:p>
          <a:p>
            <a:pPr>
              <a:lnSpc>
                <a:spcPct val="90000"/>
              </a:lnSpc>
              <a:spcAft>
                <a:spcPts val="600"/>
              </a:spcAft>
            </a:pPr>
            <a:endParaRPr lang="en-GB" sz="2400" dirty="0" err="1" smtClean="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4"/>
          <a:stretch>
            <a:fillRect/>
          </a:stretch>
        </p:blipFill>
        <p:spPr>
          <a:xfrm>
            <a:off x="745331" y="941324"/>
            <a:ext cx="10582275" cy="5295900"/>
          </a:xfrm>
          <a:prstGeom prst="rect">
            <a:avLst/>
          </a:prstGeom>
        </p:spPr>
      </p:pic>
      <p:sp>
        <p:nvSpPr>
          <p:cNvPr id="7" name="TextBox 6"/>
          <p:cNvSpPr txBox="1"/>
          <p:nvPr/>
        </p:nvSpPr>
        <p:spPr>
          <a:xfrm>
            <a:off x="4724423" y="6214184"/>
            <a:ext cx="6373505" cy="627864"/>
          </a:xfrm>
          <a:prstGeom prst="rect">
            <a:avLst/>
          </a:prstGeom>
          <a:noFill/>
        </p:spPr>
        <p:txBody>
          <a:bodyPr wrap="square" lIns="182880" tIns="146304" rIns="182880" bIns="146304" rtlCol="0">
            <a:spAutoFit/>
          </a:bodyPr>
          <a:lstStyle/>
          <a:p>
            <a:pPr>
              <a:lnSpc>
                <a:spcPct val="90000"/>
              </a:lnSpc>
              <a:spcAft>
                <a:spcPts val="600"/>
              </a:spcAft>
            </a:pPr>
            <a:r>
              <a:rPr lang="da-DK" sz="2400" dirty="0" smtClean="0">
                <a:gradFill>
                  <a:gsLst>
                    <a:gs pos="2917">
                      <a:schemeClr val="tx1"/>
                    </a:gs>
                    <a:gs pos="30000">
                      <a:schemeClr val="tx1"/>
                    </a:gs>
                  </a:gsLst>
                  <a:lin ang="5400000" scaled="0"/>
                </a:gradFill>
              </a:rPr>
              <a:t>The complete data model</a:t>
            </a:r>
            <a:endParaRPr lang="en-GB"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1523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15</a:t>
            </a:fld>
            <a:endParaRPr lang="en-IN">
              <a:solidFill>
                <a:srgbClr val="505050"/>
              </a:solidFill>
            </a:endParaRPr>
          </a:p>
        </p:txBody>
      </p:sp>
      <p:pic>
        <p:nvPicPr>
          <p:cNvPr id="3" name="Picture 2"/>
          <p:cNvPicPr>
            <a:picLocks noChangeAspect="1"/>
          </p:cNvPicPr>
          <p:nvPr/>
        </p:nvPicPr>
        <p:blipFill>
          <a:blip r:embed="rId2"/>
          <a:stretch>
            <a:fillRect/>
          </a:stretch>
        </p:blipFill>
        <p:spPr>
          <a:xfrm>
            <a:off x="10440703" y="6242898"/>
            <a:ext cx="1314450" cy="447675"/>
          </a:xfrm>
          <a:prstGeom prst="rect">
            <a:avLst/>
          </a:prstGeom>
        </p:spPr>
      </p:pic>
      <p:sp>
        <p:nvSpPr>
          <p:cNvPr id="4" name="TextBox 3"/>
          <p:cNvSpPr txBox="1"/>
          <p:nvPr/>
        </p:nvSpPr>
        <p:spPr>
          <a:xfrm>
            <a:off x="442913" y="228600"/>
            <a:ext cx="11187112" cy="1037207"/>
          </a:xfrm>
          <a:prstGeom prst="rect">
            <a:avLst/>
          </a:prstGeom>
          <a:noFill/>
        </p:spPr>
        <p:txBody>
          <a:bodyPr wrap="square" lIns="182880" tIns="146304" rIns="182880" bIns="146304" rtlCol="0">
            <a:spAutoFit/>
          </a:bodyPr>
          <a:lstStyle/>
          <a:p>
            <a:pPr algn="ctr">
              <a:lnSpc>
                <a:spcPct val="90000"/>
              </a:lnSpc>
              <a:spcAft>
                <a:spcPts val="600"/>
              </a:spcAft>
            </a:pPr>
            <a:r>
              <a:rPr lang="da-DK" sz="2400" dirty="0" smtClean="0">
                <a:gradFill>
                  <a:gsLst>
                    <a:gs pos="2917">
                      <a:schemeClr val="tx1"/>
                    </a:gs>
                    <a:gs pos="30000">
                      <a:schemeClr val="tx1"/>
                    </a:gs>
                  </a:gsLst>
                  <a:lin ang="5400000" scaled="0"/>
                </a:gradFill>
              </a:rPr>
              <a:t>DAX Functions</a:t>
            </a:r>
          </a:p>
          <a:p>
            <a:pPr>
              <a:lnSpc>
                <a:spcPct val="90000"/>
              </a:lnSpc>
              <a:spcAft>
                <a:spcPts val="600"/>
              </a:spcAft>
            </a:pPr>
            <a:endParaRPr lang="en-GB" sz="2400" dirty="0" err="1" smtClean="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442913" y="1265807"/>
            <a:ext cx="5701638" cy="828443"/>
          </a:xfrm>
          <a:prstGeom prst="rect">
            <a:avLst/>
          </a:prstGeom>
        </p:spPr>
      </p:pic>
      <p:pic>
        <p:nvPicPr>
          <p:cNvPr id="7" name="Picture 6"/>
          <p:cNvPicPr>
            <a:picLocks noChangeAspect="1"/>
          </p:cNvPicPr>
          <p:nvPr/>
        </p:nvPicPr>
        <p:blipFill>
          <a:blip r:embed="rId4"/>
          <a:stretch>
            <a:fillRect/>
          </a:stretch>
        </p:blipFill>
        <p:spPr>
          <a:xfrm>
            <a:off x="6358678" y="1276003"/>
            <a:ext cx="5686914" cy="833427"/>
          </a:xfrm>
          <a:prstGeom prst="rect">
            <a:avLst/>
          </a:prstGeom>
        </p:spPr>
      </p:pic>
      <p:sp>
        <p:nvSpPr>
          <p:cNvPr id="8" name="TextBox 7"/>
          <p:cNvSpPr txBox="1"/>
          <p:nvPr/>
        </p:nvSpPr>
        <p:spPr>
          <a:xfrm>
            <a:off x="1241946" y="2231318"/>
            <a:ext cx="3657600" cy="627864"/>
          </a:xfrm>
          <a:prstGeom prst="rect">
            <a:avLst/>
          </a:prstGeom>
          <a:noFill/>
        </p:spPr>
        <p:txBody>
          <a:bodyPr wrap="square" lIns="182880" tIns="146304" rIns="182880" bIns="146304" rtlCol="0">
            <a:spAutoFit/>
          </a:bodyPr>
          <a:lstStyle/>
          <a:p>
            <a:pPr>
              <a:lnSpc>
                <a:spcPct val="90000"/>
              </a:lnSpc>
              <a:spcAft>
                <a:spcPts val="600"/>
              </a:spcAft>
            </a:pPr>
            <a:r>
              <a:rPr lang="da-DK" sz="2400" dirty="0" smtClean="0">
                <a:gradFill>
                  <a:gsLst>
                    <a:gs pos="2917">
                      <a:schemeClr val="tx1"/>
                    </a:gs>
                    <a:gs pos="30000">
                      <a:schemeClr val="tx1"/>
                    </a:gs>
                  </a:gsLst>
                  <a:lin ang="5400000" scaled="0"/>
                </a:gradFill>
              </a:rPr>
              <a:t>Female test takers</a:t>
            </a:r>
            <a:endParaRPr lang="en-GB" sz="2400" dirty="0" err="1" smtClean="0">
              <a:gradFill>
                <a:gsLst>
                  <a:gs pos="2917">
                    <a:schemeClr val="tx1"/>
                  </a:gs>
                  <a:gs pos="30000">
                    <a:schemeClr val="tx1"/>
                  </a:gs>
                </a:gsLst>
                <a:lin ang="5400000" scaled="0"/>
              </a:gradFill>
            </a:endParaRPr>
          </a:p>
        </p:txBody>
      </p:sp>
      <p:sp>
        <p:nvSpPr>
          <p:cNvPr id="9" name="TextBox 8"/>
          <p:cNvSpPr txBox="1"/>
          <p:nvPr/>
        </p:nvSpPr>
        <p:spPr>
          <a:xfrm>
            <a:off x="7709566" y="2193832"/>
            <a:ext cx="3657600" cy="627864"/>
          </a:xfrm>
          <a:prstGeom prst="rect">
            <a:avLst/>
          </a:prstGeom>
          <a:noFill/>
        </p:spPr>
        <p:txBody>
          <a:bodyPr wrap="square" lIns="182880" tIns="146304" rIns="182880" bIns="146304" rtlCol="0">
            <a:spAutoFit/>
          </a:bodyPr>
          <a:lstStyle/>
          <a:p>
            <a:pPr>
              <a:lnSpc>
                <a:spcPct val="90000"/>
              </a:lnSpc>
              <a:spcAft>
                <a:spcPts val="600"/>
              </a:spcAft>
            </a:pPr>
            <a:r>
              <a:rPr lang="da-DK" sz="2400" dirty="0" smtClean="0">
                <a:gradFill>
                  <a:gsLst>
                    <a:gs pos="2917">
                      <a:schemeClr val="tx1"/>
                    </a:gs>
                    <a:gs pos="30000">
                      <a:schemeClr val="tx1"/>
                    </a:gs>
                  </a:gsLst>
                  <a:lin ang="5400000" scaled="0"/>
                </a:gradFill>
              </a:rPr>
              <a:t>Male test takers</a:t>
            </a:r>
            <a:endParaRPr lang="en-GB" sz="2400" dirty="0" err="1" smtClean="0">
              <a:gradFill>
                <a:gsLst>
                  <a:gs pos="2917">
                    <a:schemeClr val="tx1"/>
                  </a:gs>
                  <a:gs pos="30000">
                    <a:schemeClr val="tx1"/>
                  </a:gs>
                </a:gsLst>
                <a:lin ang="5400000" scaled="0"/>
              </a:gradFill>
            </a:endParaRPr>
          </a:p>
        </p:txBody>
      </p:sp>
      <p:pic>
        <p:nvPicPr>
          <p:cNvPr id="10" name="Picture 9"/>
          <p:cNvPicPr>
            <a:picLocks noChangeAspect="1"/>
          </p:cNvPicPr>
          <p:nvPr/>
        </p:nvPicPr>
        <p:blipFill>
          <a:blip r:embed="rId5"/>
          <a:stretch>
            <a:fillRect/>
          </a:stretch>
        </p:blipFill>
        <p:spPr>
          <a:xfrm>
            <a:off x="442913" y="4506107"/>
            <a:ext cx="5701638" cy="870383"/>
          </a:xfrm>
          <a:prstGeom prst="rect">
            <a:avLst/>
          </a:prstGeom>
        </p:spPr>
      </p:pic>
      <p:sp>
        <p:nvSpPr>
          <p:cNvPr id="11" name="TextBox 10"/>
          <p:cNvSpPr txBox="1"/>
          <p:nvPr/>
        </p:nvSpPr>
        <p:spPr>
          <a:xfrm>
            <a:off x="1241946" y="5376490"/>
            <a:ext cx="3657600" cy="627864"/>
          </a:xfrm>
          <a:prstGeom prst="rect">
            <a:avLst/>
          </a:prstGeom>
          <a:noFill/>
        </p:spPr>
        <p:txBody>
          <a:bodyPr wrap="square" lIns="182880" tIns="146304" rIns="182880" bIns="146304" rtlCol="0">
            <a:spAutoFit/>
          </a:bodyPr>
          <a:lstStyle/>
          <a:p>
            <a:pPr>
              <a:lnSpc>
                <a:spcPct val="90000"/>
              </a:lnSpc>
              <a:spcAft>
                <a:spcPts val="600"/>
              </a:spcAft>
            </a:pPr>
            <a:r>
              <a:rPr lang="da-DK" sz="2400" dirty="0" smtClean="0">
                <a:gradFill>
                  <a:gsLst>
                    <a:gs pos="2917">
                      <a:schemeClr val="tx1"/>
                    </a:gs>
                    <a:gs pos="30000">
                      <a:schemeClr val="tx1"/>
                    </a:gs>
                  </a:gsLst>
                  <a:lin ang="5400000" scaled="0"/>
                </a:gradFill>
              </a:rPr>
              <a:t>Mean first language</a:t>
            </a:r>
            <a:endParaRPr lang="en-GB" sz="2400" dirty="0" err="1" smtClean="0">
              <a:gradFill>
                <a:gsLst>
                  <a:gs pos="2917">
                    <a:schemeClr val="tx1"/>
                  </a:gs>
                  <a:gs pos="30000">
                    <a:schemeClr val="tx1"/>
                  </a:gs>
                </a:gsLst>
                <a:lin ang="5400000" scaled="0"/>
              </a:gradFill>
            </a:endParaRPr>
          </a:p>
        </p:txBody>
      </p:sp>
      <p:pic>
        <p:nvPicPr>
          <p:cNvPr id="12" name="Picture 11"/>
          <p:cNvPicPr>
            <a:picLocks noChangeAspect="1"/>
          </p:cNvPicPr>
          <p:nvPr/>
        </p:nvPicPr>
        <p:blipFill>
          <a:blip r:embed="rId6"/>
          <a:stretch>
            <a:fillRect/>
          </a:stretch>
        </p:blipFill>
        <p:spPr>
          <a:xfrm>
            <a:off x="6358678" y="4506106"/>
            <a:ext cx="5686914" cy="831635"/>
          </a:xfrm>
          <a:prstGeom prst="rect">
            <a:avLst/>
          </a:prstGeom>
        </p:spPr>
      </p:pic>
      <p:sp>
        <p:nvSpPr>
          <p:cNvPr id="13" name="TextBox 12"/>
          <p:cNvSpPr txBox="1"/>
          <p:nvPr/>
        </p:nvSpPr>
        <p:spPr>
          <a:xfrm>
            <a:off x="7709566" y="5376490"/>
            <a:ext cx="3920459" cy="627864"/>
          </a:xfrm>
          <a:prstGeom prst="rect">
            <a:avLst/>
          </a:prstGeom>
          <a:noFill/>
        </p:spPr>
        <p:txBody>
          <a:bodyPr wrap="square" lIns="182880" tIns="146304" rIns="182880" bIns="146304" rtlCol="0">
            <a:spAutoFit/>
          </a:bodyPr>
          <a:lstStyle/>
          <a:p>
            <a:pPr>
              <a:lnSpc>
                <a:spcPct val="90000"/>
              </a:lnSpc>
              <a:spcAft>
                <a:spcPts val="600"/>
              </a:spcAft>
            </a:pPr>
            <a:r>
              <a:rPr lang="da-DK" sz="2400" dirty="0" smtClean="0">
                <a:gradFill>
                  <a:gsLst>
                    <a:gs pos="2917">
                      <a:schemeClr val="tx1"/>
                    </a:gs>
                    <a:gs pos="30000">
                      <a:schemeClr val="tx1"/>
                    </a:gs>
                  </a:gsLst>
                  <a:lin ang="5400000" scaled="0"/>
                </a:gradFill>
              </a:rPr>
              <a:t>Mean frequent countries</a:t>
            </a:r>
            <a:endParaRPr lang="en-GB" sz="2400" dirty="0" err="1" smtClean="0">
              <a:gradFill>
                <a:gsLst>
                  <a:gs pos="2917">
                    <a:schemeClr val="tx1"/>
                  </a:gs>
                  <a:gs pos="30000">
                    <a:schemeClr val="tx1"/>
                  </a:gs>
                </a:gsLst>
                <a:lin ang="5400000" scaled="0"/>
              </a:gradFill>
            </a:endParaRPr>
          </a:p>
        </p:txBody>
      </p:sp>
      <p:cxnSp>
        <p:nvCxnSpPr>
          <p:cNvPr id="15" name="Straight Connector 14"/>
          <p:cNvCxnSpPr/>
          <p:nvPr/>
        </p:nvCxnSpPr>
        <p:spPr>
          <a:xfrm>
            <a:off x="3643952" y="2094250"/>
            <a:ext cx="0" cy="2448000"/>
          </a:xfrm>
          <a:prstGeom prst="line">
            <a:avLst/>
          </a:prstGeom>
          <a:ln w="920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a:off x="3643952" y="2109430"/>
            <a:ext cx="5829869" cy="2448000"/>
          </a:xfrm>
          <a:prstGeom prst="line">
            <a:avLst/>
          </a:prstGeom>
          <a:ln w="920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Connector 17"/>
          <p:cNvCxnSpPr/>
          <p:nvPr/>
        </p:nvCxnSpPr>
        <p:spPr>
          <a:xfrm>
            <a:off x="10440703" y="2094250"/>
            <a:ext cx="0" cy="2448000"/>
          </a:xfrm>
          <a:prstGeom prst="line">
            <a:avLst/>
          </a:prstGeom>
          <a:ln w="920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Connector 18"/>
          <p:cNvCxnSpPr/>
          <p:nvPr/>
        </p:nvCxnSpPr>
        <p:spPr>
          <a:xfrm flipH="1">
            <a:off x="4080154" y="2136190"/>
            <a:ext cx="6360549" cy="2365993"/>
          </a:xfrm>
          <a:prstGeom prst="line">
            <a:avLst/>
          </a:prstGeom>
          <a:ln w="920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16</a:t>
            </a:fld>
            <a:endParaRPr lang="en-IN">
              <a:solidFill>
                <a:srgbClr val="505050"/>
              </a:solidFill>
            </a:endParaRPr>
          </a:p>
        </p:txBody>
      </p:sp>
      <p:pic>
        <p:nvPicPr>
          <p:cNvPr id="3" name="Picture 2"/>
          <p:cNvPicPr>
            <a:picLocks noChangeAspect="1"/>
          </p:cNvPicPr>
          <p:nvPr/>
        </p:nvPicPr>
        <p:blipFill>
          <a:blip r:embed="rId2"/>
          <a:stretch>
            <a:fillRect/>
          </a:stretch>
        </p:blipFill>
        <p:spPr>
          <a:xfrm>
            <a:off x="10440703" y="6242898"/>
            <a:ext cx="1314450" cy="447675"/>
          </a:xfrm>
          <a:prstGeom prst="rect">
            <a:avLst/>
          </a:prstGeom>
        </p:spPr>
      </p:pic>
      <p:sp>
        <p:nvSpPr>
          <p:cNvPr id="4" name="TextBox 3"/>
          <p:cNvSpPr txBox="1"/>
          <p:nvPr/>
        </p:nvSpPr>
        <p:spPr>
          <a:xfrm>
            <a:off x="3514725" y="142875"/>
            <a:ext cx="5472113" cy="627864"/>
          </a:xfrm>
          <a:prstGeom prst="rect">
            <a:avLst/>
          </a:prstGeom>
        </p:spPr>
        <p:style>
          <a:lnRef idx="2">
            <a:schemeClr val="accent2"/>
          </a:lnRef>
          <a:fillRef idx="1">
            <a:schemeClr val="lt1"/>
          </a:fillRef>
          <a:effectRef idx="0">
            <a:schemeClr val="accent2"/>
          </a:effectRef>
          <a:fontRef idx="minor">
            <a:schemeClr val="dk1"/>
          </a:fontRef>
        </p:style>
        <p:txBody>
          <a:bodyPr wrap="square" lIns="182880" tIns="146304" rIns="182880" bIns="146304" rtlCol="0">
            <a:spAutoFit/>
          </a:bodyPr>
          <a:lstStyle/>
          <a:p>
            <a:pPr algn="ctr">
              <a:lnSpc>
                <a:spcPct val="90000"/>
              </a:lnSpc>
              <a:spcAft>
                <a:spcPts val="600"/>
              </a:spcAft>
            </a:pPr>
            <a:r>
              <a:rPr lang="da-DK" sz="2400" dirty="0" smtClean="0">
                <a:gradFill>
                  <a:gsLst>
                    <a:gs pos="2917">
                      <a:schemeClr val="tx1"/>
                    </a:gs>
                    <a:gs pos="30000">
                      <a:schemeClr val="tx1"/>
                    </a:gs>
                  </a:gsLst>
                  <a:lin ang="5400000" scaled="0"/>
                </a:gradFill>
              </a:rPr>
              <a:t>What will you achieve with PowerBI</a:t>
            </a:r>
            <a:endParaRPr lang="en-IN" sz="2400" dirty="0" err="1" smtClean="0">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3"/>
          <a:stretch>
            <a:fillRect/>
          </a:stretch>
        </p:blipFill>
        <p:spPr>
          <a:xfrm>
            <a:off x="495300" y="977910"/>
            <a:ext cx="8205788" cy="5712663"/>
          </a:xfrm>
          <a:prstGeom prst="rect">
            <a:avLst/>
          </a:prstGeom>
        </p:spPr>
      </p:pic>
    </p:spTree>
    <p:extLst>
      <p:ext uri="{BB962C8B-B14F-4D97-AF65-F5344CB8AC3E}">
        <p14:creationId xmlns:p14="http://schemas.microsoft.com/office/powerpoint/2010/main" val="245211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22820" y="262647"/>
            <a:ext cx="6269180" cy="3970318"/>
          </a:xfrm>
          <a:prstGeom prst="rect">
            <a:avLst/>
          </a:prstGeom>
          <a:noFill/>
        </p:spPr>
        <p:txBody>
          <a:bodyPr wrap="square" rtlCol="0">
            <a:spAutoFit/>
          </a:bodyPr>
          <a:lstStyle/>
          <a:p>
            <a:endParaRPr lang="en-US" dirty="0"/>
          </a:p>
          <a:p>
            <a:r>
              <a:rPr lang="en-US" dirty="0"/>
              <a:t>Get Power BI (Free) </a:t>
            </a:r>
            <a:r>
              <a:rPr lang="en-US" dirty="0" smtClean="0"/>
              <a:t>         </a:t>
            </a:r>
            <a:r>
              <a:rPr lang="en-US" dirty="0" smtClean="0">
                <a:hlinkClick r:id="rId2"/>
              </a:rPr>
              <a:t>http</a:t>
            </a:r>
            <a:r>
              <a:rPr lang="en-US" dirty="0">
                <a:hlinkClick r:id="rId2"/>
              </a:rPr>
              <a:t>://</a:t>
            </a:r>
            <a:r>
              <a:rPr lang="en-US" dirty="0" smtClean="0">
                <a:hlinkClick r:id="rId2"/>
              </a:rPr>
              <a:t>tinyurl.com/hj5hdg6</a:t>
            </a:r>
            <a:r>
              <a:rPr lang="en-US" dirty="0" smtClean="0"/>
              <a:t> </a:t>
            </a:r>
          </a:p>
          <a:p>
            <a:endParaRPr lang="en-US" dirty="0"/>
          </a:p>
          <a:p>
            <a:r>
              <a:rPr lang="en-US" dirty="0" smtClean="0"/>
              <a:t>Power BI Jump Start         </a:t>
            </a:r>
            <a:r>
              <a:rPr lang="en-US" dirty="0" smtClean="0">
                <a:hlinkClick r:id="rId3"/>
              </a:rPr>
              <a:t>http://bit.ly/1ktON16</a:t>
            </a:r>
            <a:r>
              <a:rPr lang="en-US" dirty="0" smtClean="0"/>
              <a:t> </a:t>
            </a:r>
          </a:p>
          <a:p>
            <a:endParaRPr lang="en-US" dirty="0"/>
          </a:p>
          <a:p>
            <a:r>
              <a:rPr lang="en-US" dirty="0" smtClean="0"/>
              <a:t>Power BI Getting Started </a:t>
            </a:r>
            <a:r>
              <a:rPr lang="en-US" dirty="0" smtClean="0">
                <a:hlinkClick r:id="rId4"/>
              </a:rPr>
              <a:t>http://bit.ly/1FF88KA</a:t>
            </a:r>
            <a:r>
              <a:rPr lang="en-US" dirty="0" smtClean="0"/>
              <a:t> </a:t>
            </a:r>
          </a:p>
          <a:p>
            <a:endParaRPr lang="en-US" dirty="0"/>
          </a:p>
          <a:p>
            <a:r>
              <a:rPr lang="en-US" dirty="0" smtClean="0"/>
              <a:t>Power BI Team Blog          </a:t>
            </a:r>
            <a:r>
              <a:rPr lang="en-US" dirty="0" smtClean="0">
                <a:hlinkClick r:id="rId5"/>
              </a:rPr>
              <a:t>http://bit.ly/1vwbTLG</a:t>
            </a:r>
            <a:r>
              <a:rPr lang="en-US" dirty="0" smtClean="0"/>
              <a:t> </a:t>
            </a:r>
          </a:p>
          <a:p>
            <a:endParaRPr lang="en-US" dirty="0"/>
          </a:p>
          <a:p>
            <a:r>
              <a:rPr lang="en-US" dirty="0" smtClean="0"/>
              <a:t>Power BI Channel 9          </a:t>
            </a:r>
            <a:r>
              <a:rPr lang="en-US" dirty="0" smtClean="0">
                <a:hlinkClick r:id="rId6"/>
              </a:rPr>
              <a:t>http://bit.ly/1a9Q0gv</a:t>
            </a:r>
            <a:r>
              <a:rPr lang="en-US" dirty="0" smtClean="0"/>
              <a:t> </a:t>
            </a:r>
          </a:p>
          <a:p>
            <a:endParaRPr lang="en-US" dirty="0"/>
          </a:p>
          <a:p>
            <a:r>
              <a:rPr lang="en-US" dirty="0"/>
              <a:t>Power BI                             </a:t>
            </a:r>
            <a:r>
              <a:rPr lang="en-US" dirty="0">
                <a:hlinkClick r:id="rId7"/>
              </a:rPr>
              <a:t>https://</a:t>
            </a:r>
            <a:r>
              <a:rPr lang="en-US" dirty="0" smtClean="0">
                <a:hlinkClick r:id="rId7"/>
              </a:rPr>
              <a:t>powerbi.microsoft.com</a:t>
            </a:r>
            <a:r>
              <a:rPr lang="en-US" dirty="0" smtClean="0"/>
              <a:t> </a:t>
            </a:r>
          </a:p>
          <a:p>
            <a:endParaRPr lang="en-US" dirty="0" smtClean="0"/>
          </a:p>
          <a:p>
            <a:endParaRPr lang="en-US" dirty="0" smtClean="0"/>
          </a:p>
        </p:txBody>
      </p:sp>
      <p:sp>
        <p:nvSpPr>
          <p:cNvPr id="5" name="TextBox 4"/>
          <p:cNvSpPr txBox="1"/>
          <p:nvPr/>
        </p:nvSpPr>
        <p:spPr>
          <a:xfrm>
            <a:off x="359923" y="262647"/>
            <a:ext cx="11167353" cy="1015663"/>
          </a:xfrm>
          <a:prstGeom prst="rect">
            <a:avLst/>
          </a:prstGeom>
          <a:noFill/>
        </p:spPr>
        <p:txBody>
          <a:bodyPr wrap="square" rtlCol="0">
            <a:spAutoFit/>
          </a:bodyPr>
          <a:lstStyle/>
          <a:p>
            <a:r>
              <a:rPr lang="en-US" sz="6000" dirty="0" smtClean="0">
                <a:latin typeface="Bodoni MT" panose="02070603080606020203" pitchFamily="18" charset="0"/>
              </a:rPr>
              <a:t>Resources</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923" y="1419225"/>
            <a:ext cx="1933575" cy="2362200"/>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81312" y="1419225"/>
            <a:ext cx="1919288" cy="2387174"/>
          </a:xfrm>
          <a:prstGeom prst="rect">
            <a:avLst/>
          </a:prstGeom>
        </p:spPr>
      </p:pic>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1549" y="4057651"/>
            <a:ext cx="2400300" cy="2400300"/>
          </a:xfrm>
          <a:prstGeom prst="rect">
            <a:avLst/>
          </a:prstGeom>
        </p:spPr>
      </p:pic>
      <p:pic>
        <p:nvPicPr>
          <p:cNvPr id="7" name="Picture 6"/>
          <p:cNvPicPr>
            <a:picLocks noChangeAspect="1"/>
          </p:cNvPicPr>
          <p:nvPr/>
        </p:nvPicPr>
        <p:blipFill>
          <a:blip r:embed="rId11"/>
          <a:stretch>
            <a:fillRect/>
          </a:stretch>
        </p:blipFill>
        <p:spPr>
          <a:xfrm>
            <a:off x="2934585" y="4057651"/>
            <a:ext cx="1866015" cy="2500313"/>
          </a:xfrm>
          <a:prstGeom prst="rect">
            <a:avLst/>
          </a:prstGeom>
        </p:spPr>
      </p:pic>
    </p:spTree>
    <p:extLst>
      <p:ext uri="{BB962C8B-B14F-4D97-AF65-F5344CB8AC3E}">
        <p14:creationId xmlns:p14="http://schemas.microsoft.com/office/powerpoint/2010/main" val="1628027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9524"/>
            <a:ext cx="12191999" cy="685800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dirty="0">
              <a:solidFill>
                <a:srgbClr val="002050"/>
              </a:solidFill>
            </a:endParaRPr>
          </a:p>
        </p:txBody>
      </p:sp>
      <p:pic>
        <p:nvPicPr>
          <p:cNvPr id="5" name="Picture 4">
            <a:extLst>
              <a:ext uri="{FF2B5EF4-FFF2-40B4-BE49-F238E27FC236}">
                <a16:creationId xmlns:a16="http://schemas.microsoft.com/office/drawing/2014/main" id="{F81333F1-91AE-4C78-9158-1B929231CC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58410" y="4538745"/>
            <a:ext cx="2075180" cy="930110"/>
          </a:xfrm>
          <a:prstGeom prst="rect">
            <a:avLst/>
          </a:prstGeom>
        </p:spPr>
      </p:pic>
      <p:sp>
        <p:nvSpPr>
          <p:cNvPr id="7" name="Content Placeholder 4">
            <a:extLst>
              <a:ext uri="{FF2B5EF4-FFF2-40B4-BE49-F238E27FC236}">
                <a16:creationId xmlns:a16="http://schemas.microsoft.com/office/drawing/2014/main" id="{69798032-02C1-4E76-9E41-99D585D6ABC9}"/>
              </a:ext>
            </a:extLst>
          </p:cNvPr>
          <p:cNvSpPr txBox="1">
            <a:spLocks/>
          </p:cNvSpPr>
          <p:nvPr/>
        </p:nvSpPr>
        <p:spPr>
          <a:xfrm>
            <a:off x="1011383" y="3438525"/>
            <a:ext cx="10169236" cy="531813"/>
          </a:xfrm>
          <a:prstGeom prst="rect">
            <a:avLst/>
          </a:prstGeom>
        </p:spPr>
        <p:txBody>
          <a:bodyPr vert="horz" wrap="square" lIns="146304" tIns="91440" rIns="146304" bIns="91440" rtlCol="0" anchor="ct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Font typeface="Arial" pitchFamily="34" charset="0"/>
              <a:buNone/>
            </a:pPr>
            <a:r>
              <a:rPr lang="en-US" sz="3200" dirty="0">
                <a:ln w="3175">
                  <a:noFill/>
                </a:ln>
                <a:solidFill>
                  <a:srgbClr val="505050"/>
                </a:solidFill>
                <a:cs typeface="Segoe UI" pitchFamily="34" charset="0"/>
              </a:rPr>
              <a:t>Empower today’s innovators to unleash the power of data and reimagine possibilities that will improve our world</a:t>
            </a:r>
          </a:p>
          <a:p>
            <a:pPr marL="0" indent="0" algn="ctr">
              <a:lnSpc>
                <a:spcPct val="100000"/>
              </a:lnSpc>
              <a:buFont typeface="Arial" pitchFamily="34" charset="0"/>
              <a:buNone/>
            </a:pPr>
            <a:endParaRPr lang="en-US" sz="3200" dirty="0">
              <a:ln w="3175">
                <a:noFill/>
              </a:ln>
              <a:solidFill>
                <a:srgbClr val="505050"/>
              </a:solidFill>
              <a:cs typeface="Segoe UI" pitchFamily="34" charset="0"/>
            </a:endParaRPr>
          </a:p>
        </p:txBody>
      </p:sp>
    </p:spTree>
    <p:extLst>
      <p:ext uri="{BB962C8B-B14F-4D97-AF65-F5344CB8AC3E}">
        <p14:creationId xmlns:p14="http://schemas.microsoft.com/office/powerpoint/2010/main" val="223461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2</a:t>
            </a:fld>
            <a:endParaRPr lang="en-IN">
              <a:solidFill>
                <a:srgbClr val="505050"/>
              </a:solidFill>
            </a:endParaRPr>
          </a:p>
        </p:txBody>
      </p:sp>
      <p:pic>
        <p:nvPicPr>
          <p:cNvPr id="3" name="Picture 2"/>
          <p:cNvPicPr>
            <a:picLocks noChangeAspect="1"/>
          </p:cNvPicPr>
          <p:nvPr/>
        </p:nvPicPr>
        <p:blipFill>
          <a:blip r:embed="rId2"/>
          <a:stretch>
            <a:fillRect/>
          </a:stretch>
        </p:blipFill>
        <p:spPr>
          <a:xfrm>
            <a:off x="10440703" y="6242898"/>
            <a:ext cx="1314450" cy="447675"/>
          </a:xfrm>
          <a:prstGeom prst="rect">
            <a:avLst/>
          </a:prstGeom>
        </p:spPr>
      </p:pic>
      <p:sp>
        <p:nvSpPr>
          <p:cNvPr id="4" name="TextBox 3"/>
          <p:cNvSpPr txBox="1"/>
          <p:nvPr/>
        </p:nvSpPr>
        <p:spPr>
          <a:xfrm>
            <a:off x="442913" y="542925"/>
            <a:ext cx="11312240" cy="4887492"/>
          </a:xfrm>
          <a:prstGeom prst="rect">
            <a:avLst/>
          </a:prstGeom>
          <a:noFill/>
        </p:spPr>
        <p:txBody>
          <a:bodyPr wrap="square" lIns="182880" tIns="146304" rIns="182880" bIns="146304" rtlCol="0">
            <a:spAutoFit/>
          </a:bodyPr>
          <a:lstStyle/>
          <a:p>
            <a:pPr algn="ctr">
              <a:lnSpc>
                <a:spcPct val="90000"/>
              </a:lnSpc>
              <a:spcAft>
                <a:spcPts val="600"/>
              </a:spcAft>
            </a:pPr>
            <a:r>
              <a:rPr lang="da-DK" sz="16600" dirty="0" smtClean="0">
                <a:gradFill>
                  <a:gsLst>
                    <a:gs pos="2917">
                      <a:schemeClr val="tx1"/>
                    </a:gs>
                    <a:gs pos="30000">
                      <a:schemeClr val="tx1"/>
                    </a:gs>
                  </a:gsLst>
                  <a:lin ang="5400000" scaled="0"/>
                </a:gradFill>
                <a:latin typeface="Arial" panose="020B0604020202020204" pitchFamily="34" charset="0"/>
                <a:cs typeface="Arial" panose="020B0604020202020204" pitchFamily="34" charset="0"/>
              </a:rPr>
              <a:t>D A X</a:t>
            </a:r>
            <a:endParaRPr lang="en-GB" sz="16600" dirty="0" err="1" smtClean="0">
              <a:gradFill>
                <a:gsLst>
                  <a:gs pos="2917">
                    <a:schemeClr val="tx1"/>
                  </a:gs>
                  <a:gs pos="30000">
                    <a:schemeClr val="tx1"/>
                  </a:gs>
                </a:gsLst>
                <a:lin ang="5400000" scaled="0"/>
              </a:gradFill>
              <a:latin typeface="Arial" panose="020B0604020202020204" pitchFamily="34" charset="0"/>
              <a:cs typeface="Arial" panose="020B0604020202020204" pitchFamily="34" charset="0"/>
            </a:endParaRPr>
          </a:p>
          <a:p>
            <a:pPr algn="ctr">
              <a:lnSpc>
                <a:spcPct val="90000"/>
              </a:lnSpc>
              <a:spcAft>
                <a:spcPts val="600"/>
              </a:spcAft>
            </a:pPr>
            <a:r>
              <a:rPr lang="da-DK" sz="8000" dirty="0" smtClean="0">
                <a:solidFill>
                  <a:srgbClr val="00B0F0"/>
                </a:solidFill>
                <a:latin typeface="Arial" panose="020B0604020202020204" pitchFamily="34" charset="0"/>
                <a:cs typeface="Arial" panose="020B0604020202020204" pitchFamily="34" charset="0"/>
              </a:rPr>
              <a:t>D</a:t>
            </a:r>
            <a:r>
              <a:rPr lang="da-DK" sz="6600" dirty="0" smtClean="0">
                <a:solidFill>
                  <a:srgbClr val="00B0F0"/>
                </a:solidFill>
                <a:latin typeface="Arial" panose="020B0604020202020204" pitchFamily="34" charset="0"/>
                <a:cs typeface="Arial" panose="020B0604020202020204" pitchFamily="34" charset="0"/>
              </a:rPr>
              <a:t>ATA </a:t>
            </a:r>
            <a:r>
              <a:rPr lang="da-DK" sz="8000" dirty="0" smtClean="0">
                <a:solidFill>
                  <a:srgbClr val="00B0F0"/>
                </a:solidFill>
                <a:latin typeface="Arial" panose="020B0604020202020204" pitchFamily="34" charset="0"/>
                <a:cs typeface="Arial" panose="020B0604020202020204" pitchFamily="34" charset="0"/>
              </a:rPr>
              <a:t>A</a:t>
            </a:r>
            <a:r>
              <a:rPr lang="da-DK" sz="6600" dirty="0" smtClean="0">
                <a:solidFill>
                  <a:srgbClr val="00B0F0"/>
                </a:solidFill>
                <a:latin typeface="Arial" panose="020B0604020202020204" pitchFamily="34" charset="0"/>
                <a:cs typeface="Arial" panose="020B0604020202020204" pitchFamily="34" charset="0"/>
              </a:rPr>
              <a:t>NALYSIS</a:t>
            </a:r>
            <a:r>
              <a:rPr lang="da-DK" sz="8000" dirty="0" smtClean="0">
                <a:solidFill>
                  <a:srgbClr val="00B0F0"/>
                </a:solidFill>
                <a:latin typeface="Arial" panose="020B0604020202020204" pitchFamily="34" charset="0"/>
                <a:cs typeface="Arial" panose="020B0604020202020204" pitchFamily="34" charset="0"/>
              </a:rPr>
              <a:t> A</a:t>
            </a:r>
            <a:r>
              <a:rPr lang="da-DK" sz="6600" dirty="0" smtClean="0">
                <a:solidFill>
                  <a:srgbClr val="00B0F0"/>
                </a:solidFill>
                <a:latin typeface="Arial" panose="020B0604020202020204" pitchFamily="34" charset="0"/>
                <a:cs typeface="Arial" panose="020B0604020202020204" pitchFamily="34" charset="0"/>
              </a:rPr>
              <a:t>ND</a:t>
            </a:r>
            <a:r>
              <a:rPr lang="da-DK" sz="8000" dirty="0" smtClean="0">
                <a:solidFill>
                  <a:srgbClr val="00B0F0"/>
                </a:solidFill>
                <a:latin typeface="Arial" panose="020B0604020202020204" pitchFamily="34" charset="0"/>
                <a:cs typeface="Arial" panose="020B0604020202020204" pitchFamily="34" charset="0"/>
              </a:rPr>
              <a:t> E</a:t>
            </a:r>
            <a:r>
              <a:rPr lang="da-DK" sz="6600" dirty="0" smtClean="0">
                <a:solidFill>
                  <a:srgbClr val="00B0F0"/>
                </a:solidFill>
                <a:latin typeface="Arial" panose="020B0604020202020204" pitchFamily="34" charset="0"/>
                <a:cs typeface="Arial" panose="020B0604020202020204" pitchFamily="34" charset="0"/>
              </a:rPr>
              <a:t>XPRESSIONS</a:t>
            </a:r>
          </a:p>
        </p:txBody>
      </p:sp>
    </p:spTree>
    <p:extLst>
      <p:ext uri="{BB962C8B-B14F-4D97-AF65-F5344CB8AC3E}">
        <p14:creationId xmlns:p14="http://schemas.microsoft.com/office/powerpoint/2010/main" val="222142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3</a:t>
            </a:fld>
            <a:endParaRPr lang="en-IN">
              <a:solidFill>
                <a:srgbClr val="505050"/>
              </a:solidFill>
            </a:endParaRPr>
          </a:p>
        </p:txBody>
      </p:sp>
      <p:pic>
        <p:nvPicPr>
          <p:cNvPr id="3" name="Picture 2"/>
          <p:cNvPicPr>
            <a:picLocks noChangeAspect="1"/>
          </p:cNvPicPr>
          <p:nvPr/>
        </p:nvPicPr>
        <p:blipFill>
          <a:blip r:embed="rId2"/>
          <a:stretch>
            <a:fillRect/>
          </a:stretch>
        </p:blipFill>
        <p:spPr>
          <a:xfrm>
            <a:off x="10440703" y="6242898"/>
            <a:ext cx="1314450" cy="447675"/>
          </a:xfrm>
          <a:prstGeom prst="rect">
            <a:avLst/>
          </a:prstGeom>
        </p:spPr>
      </p:pic>
      <p:sp>
        <p:nvSpPr>
          <p:cNvPr id="4" name="TextBox 3"/>
          <p:cNvSpPr txBox="1"/>
          <p:nvPr/>
        </p:nvSpPr>
        <p:spPr>
          <a:xfrm>
            <a:off x="271463" y="342900"/>
            <a:ext cx="11651299" cy="3339376"/>
          </a:xfrm>
          <a:prstGeom prst="rect">
            <a:avLst/>
          </a:prstGeom>
        </p:spPr>
        <p:style>
          <a:lnRef idx="2">
            <a:schemeClr val="accent2"/>
          </a:lnRef>
          <a:fillRef idx="1">
            <a:schemeClr val="lt1"/>
          </a:fillRef>
          <a:effectRef idx="0">
            <a:schemeClr val="accent2"/>
          </a:effectRef>
          <a:fontRef idx="minor">
            <a:schemeClr val="dk1"/>
          </a:fontRef>
        </p:style>
        <p:txBody>
          <a:bodyPr wrap="square" lIns="182880" tIns="146304" rIns="182880" bIns="146304" rtlCol="0">
            <a:spAutoFit/>
          </a:bodyPr>
          <a:lstStyle/>
          <a:p>
            <a:pPr>
              <a:lnSpc>
                <a:spcPct val="90000"/>
              </a:lnSpc>
              <a:spcAft>
                <a:spcPts val="600"/>
              </a:spcAft>
            </a:pPr>
            <a:r>
              <a:rPr lang="da-DK" sz="2400" dirty="0" smtClean="0">
                <a:gradFill>
                  <a:gsLst>
                    <a:gs pos="2917">
                      <a:schemeClr val="tx1"/>
                    </a:gs>
                    <a:gs pos="30000">
                      <a:schemeClr val="tx1"/>
                    </a:gs>
                  </a:gsLst>
                  <a:lin ang="5400000" scaled="0"/>
                </a:gradFill>
              </a:rPr>
              <a:t>Why We need to Learn DAX?</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DAX is a formula language associated with the Data modelling.</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DAX contains important functions that can be use in Excel Power Pivot.</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DAX is only associate with PowerBI.</a:t>
            </a:r>
          </a:p>
          <a:p>
            <a:pPr marL="342900" indent="-342900">
              <a:lnSpc>
                <a:spcPct val="90000"/>
              </a:lnSpc>
              <a:spcAft>
                <a:spcPts val="600"/>
              </a:spcAft>
              <a:buFont typeface="Arial" panose="020B0604020202020204" pitchFamily="34" charset="0"/>
              <a:buChar char="•"/>
            </a:pPr>
            <a:r>
              <a:rPr lang="en-GB" dirty="0"/>
              <a:t>It’s quite easy to create a new Power BI Desktop file and import some data into it. You can even create reports that show valuable insights without using any DAX formulas at all. But, what if you need to </a:t>
            </a:r>
            <a:r>
              <a:rPr lang="en-GB" dirty="0" err="1"/>
              <a:t>analyze</a:t>
            </a:r>
            <a:r>
              <a:rPr lang="en-GB" dirty="0"/>
              <a:t> growth percentage across product categories and for different date ranges? Or, you need to calculate year-over-year growth compared to market trends? DAX formulas provide </a:t>
            </a:r>
            <a:r>
              <a:rPr lang="en-GB" dirty="0" smtClean="0"/>
              <a:t>this.</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DAX associated with PowerBI</a:t>
            </a:r>
            <a:endParaRPr lang="en-GB"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4088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4</a:t>
            </a:fld>
            <a:endParaRPr lang="en-IN">
              <a:solidFill>
                <a:srgbClr val="505050"/>
              </a:solidFill>
            </a:endParaRPr>
          </a:p>
        </p:txBody>
      </p:sp>
      <p:pic>
        <p:nvPicPr>
          <p:cNvPr id="3" name="Picture 2"/>
          <p:cNvPicPr>
            <a:picLocks noChangeAspect="1"/>
          </p:cNvPicPr>
          <p:nvPr/>
        </p:nvPicPr>
        <p:blipFill>
          <a:blip r:embed="rId2"/>
          <a:stretch>
            <a:fillRect/>
          </a:stretch>
        </p:blipFill>
        <p:spPr>
          <a:xfrm>
            <a:off x="10440703" y="6242898"/>
            <a:ext cx="1314450" cy="447675"/>
          </a:xfrm>
          <a:prstGeom prst="rect">
            <a:avLst/>
          </a:prstGeom>
        </p:spPr>
      </p:pic>
      <p:sp>
        <p:nvSpPr>
          <p:cNvPr id="6" name="TextBox 5"/>
          <p:cNvSpPr txBox="1"/>
          <p:nvPr/>
        </p:nvSpPr>
        <p:spPr>
          <a:xfrm>
            <a:off x="271462" y="2991762"/>
            <a:ext cx="11651299" cy="1855893"/>
          </a:xfrm>
          <a:prstGeom prst="rect">
            <a:avLst/>
          </a:prstGeom>
        </p:spPr>
        <p:style>
          <a:lnRef idx="2">
            <a:schemeClr val="accent3"/>
          </a:lnRef>
          <a:fillRef idx="1">
            <a:schemeClr val="lt1"/>
          </a:fillRef>
          <a:effectRef idx="0">
            <a:schemeClr val="accent3"/>
          </a:effectRef>
          <a:fontRef idx="minor">
            <a:schemeClr val="dk1"/>
          </a:fontRef>
        </p:style>
        <p:txBody>
          <a:bodyPr wrap="square" lIns="182880" tIns="146304" rIns="182880" bIns="146304" rtlCol="0">
            <a:spAutoFit/>
          </a:bodyPr>
          <a:lstStyle/>
          <a:p>
            <a:pPr>
              <a:lnSpc>
                <a:spcPct val="90000"/>
              </a:lnSpc>
              <a:spcAft>
                <a:spcPts val="600"/>
              </a:spcAft>
            </a:pPr>
            <a:r>
              <a:rPr lang="da-DK" sz="2400" dirty="0" smtClean="0">
                <a:gradFill>
                  <a:gsLst>
                    <a:gs pos="2917">
                      <a:schemeClr val="tx1"/>
                    </a:gs>
                    <a:gs pos="30000">
                      <a:schemeClr val="tx1"/>
                    </a:gs>
                  </a:gsLst>
                  <a:lin ang="5400000" scaled="0"/>
                </a:gradFill>
              </a:rPr>
              <a:t>What will you gain after DAX?</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Creation of amazing data modelling and functions.</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It works with relational databases that perform dynamic aggregations.</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Can create the difference between excel and dax functions.</a:t>
            </a:r>
            <a:endParaRPr lang="en-GB" sz="2400" dirty="0" err="1" smtClean="0">
              <a:gradFill>
                <a:gsLst>
                  <a:gs pos="2917">
                    <a:schemeClr val="tx1"/>
                  </a:gs>
                  <a:gs pos="30000">
                    <a:schemeClr val="tx1"/>
                  </a:gs>
                </a:gsLst>
                <a:lin ang="5400000" scaled="0"/>
              </a:gradFill>
            </a:endParaRPr>
          </a:p>
        </p:txBody>
      </p:sp>
      <p:sp>
        <p:nvSpPr>
          <p:cNvPr id="7" name="TextBox 6"/>
          <p:cNvSpPr txBox="1"/>
          <p:nvPr/>
        </p:nvSpPr>
        <p:spPr>
          <a:xfrm>
            <a:off x="271463" y="510443"/>
            <a:ext cx="11651299" cy="1446550"/>
          </a:xfrm>
          <a:prstGeom prst="rect">
            <a:avLst/>
          </a:prstGeom>
        </p:spPr>
        <p:style>
          <a:lnRef idx="2">
            <a:schemeClr val="accent1"/>
          </a:lnRef>
          <a:fillRef idx="1">
            <a:schemeClr val="lt1"/>
          </a:fillRef>
          <a:effectRef idx="0">
            <a:schemeClr val="accent1"/>
          </a:effectRef>
          <a:fontRef idx="minor">
            <a:schemeClr val="dk1"/>
          </a:fontRef>
        </p:style>
        <p:txBody>
          <a:bodyPr wrap="square" lIns="182880" tIns="146304" rIns="182880" bIns="146304" rtlCol="0">
            <a:spAutoFit/>
          </a:bodyPr>
          <a:lstStyle/>
          <a:p>
            <a:pPr>
              <a:lnSpc>
                <a:spcPct val="90000"/>
              </a:lnSpc>
              <a:spcAft>
                <a:spcPts val="600"/>
              </a:spcAft>
            </a:pPr>
            <a:r>
              <a:rPr lang="da-DK" sz="2400" dirty="0" smtClean="0">
                <a:gradFill>
                  <a:gsLst>
                    <a:gs pos="2917">
                      <a:schemeClr val="tx1"/>
                    </a:gs>
                    <a:gs pos="30000">
                      <a:schemeClr val="tx1"/>
                    </a:gs>
                  </a:gsLst>
                  <a:lin ang="5400000" scaled="0"/>
                </a:gradFill>
              </a:rPr>
              <a:t>How will you Learn DAX?</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By practicising it with your datasets.</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By analysing the data and the query given.</a:t>
            </a:r>
            <a:endParaRPr lang="en-GB"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1099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5</a:t>
            </a:fld>
            <a:endParaRPr lang="en-IN">
              <a:solidFill>
                <a:srgbClr val="505050"/>
              </a:solidFill>
            </a:endParaRPr>
          </a:p>
        </p:txBody>
      </p:sp>
      <p:pic>
        <p:nvPicPr>
          <p:cNvPr id="3" name="Picture 2"/>
          <p:cNvPicPr>
            <a:picLocks noChangeAspect="1"/>
          </p:cNvPicPr>
          <p:nvPr/>
        </p:nvPicPr>
        <p:blipFill>
          <a:blip r:embed="rId3"/>
          <a:stretch>
            <a:fillRect/>
          </a:stretch>
        </p:blipFill>
        <p:spPr>
          <a:xfrm>
            <a:off x="10440703" y="6242898"/>
            <a:ext cx="1314450" cy="447675"/>
          </a:xfrm>
          <a:prstGeom prst="rect">
            <a:avLst/>
          </a:prstGeom>
        </p:spPr>
      </p:pic>
      <p:sp>
        <p:nvSpPr>
          <p:cNvPr id="4" name="TextBox 3"/>
          <p:cNvSpPr txBox="1"/>
          <p:nvPr/>
        </p:nvSpPr>
        <p:spPr>
          <a:xfrm>
            <a:off x="625190" y="1657350"/>
            <a:ext cx="11129963" cy="627864"/>
          </a:xfrm>
          <a:prstGeom prst="rect">
            <a:avLst/>
          </a:prstGeom>
        </p:spPr>
        <p:style>
          <a:lnRef idx="2">
            <a:schemeClr val="accent2"/>
          </a:lnRef>
          <a:fillRef idx="1">
            <a:schemeClr val="lt1"/>
          </a:fillRef>
          <a:effectRef idx="0">
            <a:schemeClr val="accent2"/>
          </a:effectRef>
          <a:fontRef idx="minor">
            <a:schemeClr val="dk1"/>
          </a:fontRef>
        </p:style>
        <p:txBody>
          <a:bodyPr wrap="square" lIns="182880" tIns="146304" rIns="182880" bIns="146304" rtlCol="0">
            <a:spAutoFit/>
          </a:bodyPr>
          <a:lstStyle/>
          <a:p>
            <a:pPr algn="ctr">
              <a:lnSpc>
                <a:spcPct val="90000"/>
              </a:lnSpc>
              <a:spcAft>
                <a:spcPts val="600"/>
              </a:spcAft>
            </a:pPr>
            <a:r>
              <a:rPr lang="da-DK" sz="2400" dirty="0" smtClean="0">
                <a:gradFill>
                  <a:gsLst>
                    <a:gs pos="2917">
                      <a:schemeClr val="tx1"/>
                    </a:gs>
                    <a:gs pos="30000">
                      <a:schemeClr val="tx1"/>
                    </a:gs>
                  </a:gsLst>
                  <a:lin ang="5400000" scaled="0"/>
                </a:gradFill>
              </a:rPr>
              <a:t>How a DAX function is written?</a:t>
            </a:r>
            <a:endParaRPr lang="en-GB" sz="2400" dirty="0" err="1" smtClean="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5196" y="2484847"/>
            <a:ext cx="3761558" cy="3859102"/>
          </a:xfrm>
          <a:prstGeom prst="rect">
            <a:avLst/>
          </a:prstGeom>
        </p:spPr>
      </p:pic>
    </p:spTree>
    <p:extLst>
      <p:ext uri="{BB962C8B-B14F-4D97-AF65-F5344CB8AC3E}">
        <p14:creationId xmlns:p14="http://schemas.microsoft.com/office/powerpoint/2010/main" val="3856617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6</a:t>
            </a:fld>
            <a:endParaRPr lang="en-IN">
              <a:solidFill>
                <a:srgbClr val="505050"/>
              </a:solidFill>
            </a:endParaRPr>
          </a:p>
        </p:txBody>
      </p:sp>
      <p:pic>
        <p:nvPicPr>
          <p:cNvPr id="3" name="Picture 2"/>
          <p:cNvPicPr>
            <a:picLocks noChangeAspect="1"/>
          </p:cNvPicPr>
          <p:nvPr/>
        </p:nvPicPr>
        <p:blipFill>
          <a:blip r:embed="rId2"/>
          <a:stretch>
            <a:fillRect/>
          </a:stretch>
        </p:blipFill>
        <p:spPr>
          <a:xfrm>
            <a:off x="10440703" y="6242898"/>
            <a:ext cx="1314450" cy="44767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550" y="361950"/>
            <a:ext cx="9486900" cy="6134100"/>
          </a:xfrm>
          <a:prstGeom prst="rect">
            <a:avLst/>
          </a:prstGeom>
        </p:spPr>
      </p:pic>
    </p:spTree>
    <p:extLst>
      <p:ext uri="{BB962C8B-B14F-4D97-AF65-F5344CB8AC3E}">
        <p14:creationId xmlns:p14="http://schemas.microsoft.com/office/powerpoint/2010/main" val="202706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7</a:t>
            </a:fld>
            <a:endParaRPr lang="en-IN">
              <a:solidFill>
                <a:srgbClr val="505050"/>
              </a:solidFill>
            </a:endParaRPr>
          </a:p>
        </p:txBody>
      </p:sp>
      <p:pic>
        <p:nvPicPr>
          <p:cNvPr id="5" name="Picture 4"/>
          <p:cNvPicPr>
            <a:picLocks noChangeAspect="1"/>
          </p:cNvPicPr>
          <p:nvPr/>
        </p:nvPicPr>
        <p:blipFill>
          <a:blip r:embed="rId3"/>
          <a:stretch>
            <a:fillRect/>
          </a:stretch>
        </p:blipFill>
        <p:spPr>
          <a:xfrm>
            <a:off x="10776542" y="6356350"/>
            <a:ext cx="1316850" cy="451143"/>
          </a:xfrm>
          <a:prstGeom prst="rect">
            <a:avLst/>
          </a:prstGeom>
        </p:spPr>
      </p:pic>
      <p:sp>
        <p:nvSpPr>
          <p:cNvPr id="8" name="TextBox 7"/>
          <p:cNvSpPr txBox="1"/>
          <p:nvPr/>
        </p:nvSpPr>
        <p:spPr>
          <a:xfrm>
            <a:off x="130812" y="2301073"/>
            <a:ext cx="11791950" cy="627864"/>
          </a:xfrm>
          <a:prstGeom prst="rect">
            <a:avLst/>
          </a:prstGeom>
          <a:noFill/>
        </p:spPr>
        <p:txBody>
          <a:bodyPr wrap="square" lIns="182880" tIns="146304" rIns="182880" bIns="146304" rtlCol="0">
            <a:spAutoFit/>
          </a:bodyPr>
          <a:lstStyle/>
          <a:p>
            <a:pPr>
              <a:lnSpc>
                <a:spcPct val="90000"/>
              </a:lnSpc>
              <a:spcAft>
                <a:spcPts val="600"/>
              </a:spcAft>
            </a:pPr>
            <a:endParaRPr lang="en-IN" sz="2400" dirty="0" err="1" smtClean="0">
              <a:gradFill>
                <a:gsLst>
                  <a:gs pos="2917">
                    <a:schemeClr val="tx1"/>
                  </a:gs>
                  <a:gs pos="30000">
                    <a:schemeClr val="tx1"/>
                  </a:gs>
                </a:gsLst>
                <a:lin ang="5400000" scaled="0"/>
              </a:gradFill>
            </a:endParaRPr>
          </a:p>
        </p:txBody>
      </p:sp>
      <p:pic>
        <p:nvPicPr>
          <p:cNvPr id="48130" name="Picture 2" descr="Image result for PowerBI da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3137" y="109732"/>
            <a:ext cx="5067300" cy="13335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5137" y="1502688"/>
            <a:ext cx="11477625" cy="5078313"/>
          </a:xfrm>
          <a:prstGeom prst="rect">
            <a:avLst/>
          </a:prstGeom>
        </p:spPr>
        <p:txBody>
          <a:bodyPr wrap="square">
            <a:spAutoFit/>
          </a:bodyPr>
          <a:lstStyle/>
          <a:p>
            <a:r>
              <a:rPr lang="en-GB" dirty="0">
                <a:solidFill>
                  <a:srgbClr val="000000"/>
                </a:solidFill>
                <a:latin typeface="segoe-ui_normal"/>
              </a:rPr>
              <a:t>This formula includes the following syntax elements</a:t>
            </a:r>
            <a:r>
              <a:rPr lang="en-GB" dirty="0" smtClean="0">
                <a:solidFill>
                  <a:srgbClr val="000000"/>
                </a:solidFill>
                <a:latin typeface="segoe-ui_normal"/>
              </a:rPr>
              <a:t>:</a:t>
            </a:r>
          </a:p>
          <a:p>
            <a:endParaRPr lang="en-GB" dirty="0">
              <a:solidFill>
                <a:srgbClr val="000000"/>
              </a:solidFill>
              <a:latin typeface="segoe-ui_normal"/>
            </a:endParaRPr>
          </a:p>
          <a:p>
            <a:r>
              <a:rPr lang="en-GB" b="1" dirty="0">
                <a:solidFill>
                  <a:srgbClr val="000000"/>
                </a:solidFill>
                <a:latin typeface="segoe-ui_bold"/>
              </a:rPr>
              <a:t>A.</a:t>
            </a:r>
            <a:r>
              <a:rPr lang="en-GB" dirty="0">
                <a:solidFill>
                  <a:srgbClr val="000000"/>
                </a:solidFill>
                <a:latin typeface="segoe-ui_normal"/>
              </a:rPr>
              <a:t> The measure name </a:t>
            </a:r>
            <a:r>
              <a:rPr lang="en-GB" b="1" dirty="0">
                <a:solidFill>
                  <a:srgbClr val="000000"/>
                </a:solidFill>
                <a:latin typeface="segoe-ui_bold"/>
              </a:rPr>
              <a:t>Total Sales</a:t>
            </a:r>
            <a:r>
              <a:rPr lang="en-GB" dirty="0" smtClean="0">
                <a:solidFill>
                  <a:srgbClr val="000000"/>
                </a:solidFill>
                <a:latin typeface="segoe-ui_normal"/>
              </a:rPr>
              <a:t>.</a:t>
            </a:r>
          </a:p>
          <a:p>
            <a:endParaRPr lang="en-GB" dirty="0">
              <a:solidFill>
                <a:srgbClr val="000000"/>
              </a:solidFill>
              <a:latin typeface="segoe-ui_normal"/>
            </a:endParaRPr>
          </a:p>
          <a:p>
            <a:r>
              <a:rPr lang="en-GB" b="1" dirty="0">
                <a:solidFill>
                  <a:srgbClr val="000000"/>
                </a:solidFill>
                <a:latin typeface="segoe-ui_bold"/>
              </a:rPr>
              <a:t>B.</a:t>
            </a:r>
            <a:r>
              <a:rPr lang="en-GB" dirty="0">
                <a:solidFill>
                  <a:srgbClr val="000000"/>
                </a:solidFill>
                <a:latin typeface="segoe-ui_normal"/>
              </a:rPr>
              <a:t> The equals sign operator (</a:t>
            </a:r>
            <a:r>
              <a:rPr lang="en-GB" b="1" dirty="0">
                <a:solidFill>
                  <a:srgbClr val="000000"/>
                </a:solidFill>
                <a:latin typeface="segoe-ui_bold"/>
              </a:rPr>
              <a:t>=</a:t>
            </a:r>
            <a:r>
              <a:rPr lang="en-GB" dirty="0">
                <a:solidFill>
                  <a:srgbClr val="000000"/>
                </a:solidFill>
                <a:latin typeface="segoe-ui_normal"/>
              </a:rPr>
              <a:t>) indicates the beginning of the formula. When calculated, it will return a result</a:t>
            </a:r>
            <a:r>
              <a:rPr lang="en-GB" dirty="0" smtClean="0">
                <a:solidFill>
                  <a:srgbClr val="000000"/>
                </a:solidFill>
                <a:latin typeface="segoe-ui_normal"/>
              </a:rPr>
              <a:t>.</a:t>
            </a:r>
          </a:p>
          <a:p>
            <a:endParaRPr lang="en-GB" dirty="0">
              <a:solidFill>
                <a:srgbClr val="000000"/>
              </a:solidFill>
              <a:latin typeface="segoe-ui_normal"/>
            </a:endParaRPr>
          </a:p>
          <a:p>
            <a:r>
              <a:rPr lang="en-GB" b="1" dirty="0">
                <a:solidFill>
                  <a:srgbClr val="000000"/>
                </a:solidFill>
                <a:latin typeface="segoe-ui_bold"/>
              </a:rPr>
              <a:t>C.</a:t>
            </a:r>
            <a:r>
              <a:rPr lang="en-GB" dirty="0">
                <a:solidFill>
                  <a:srgbClr val="000000"/>
                </a:solidFill>
                <a:latin typeface="segoe-ui_normal"/>
              </a:rPr>
              <a:t> The DAX function </a:t>
            </a:r>
            <a:r>
              <a:rPr lang="en-GB" b="1" dirty="0">
                <a:solidFill>
                  <a:srgbClr val="000000"/>
                </a:solidFill>
                <a:latin typeface="segoe-ui_bold"/>
              </a:rPr>
              <a:t>SUM</a:t>
            </a:r>
            <a:r>
              <a:rPr lang="en-GB" dirty="0">
                <a:solidFill>
                  <a:srgbClr val="000000"/>
                </a:solidFill>
                <a:latin typeface="segoe-ui_normal"/>
              </a:rPr>
              <a:t> adds up all of the numbers in the </a:t>
            </a:r>
            <a:r>
              <a:rPr lang="en-GB" b="1" dirty="0">
                <a:solidFill>
                  <a:srgbClr val="000000"/>
                </a:solidFill>
                <a:latin typeface="segoe-ui_bold"/>
              </a:rPr>
              <a:t>Sales[</a:t>
            </a:r>
            <a:r>
              <a:rPr lang="en-GB" b="1" dirty="0" err="1">
                <a:solidFill>
                  <a:srgbClr val="000000"/>
                </a:solidFill>
                <a:latin typeface="segoe-ui_bold"/>
              </a:rPr>
              <a:t>SalesAmount</a:t>
            </a:r>
            <a:r>
              <a:rPr lang="en-GB" b="1" dirty="0">
                <a:solidFill>
                  <a:srgbClr val="000000"/>
                </a:solidFill>
                <a:latin typeface="segoe-ui_bold"/>
              </a:rPr>
              <a:t>]</a:t>
            </a:r>
            <a:r>
              <a:rPr lang="en-GB" dirty="0">
                <a:solidFill>
                  <a:srgbClr val="000000"/>
                </a:solidFill>
                <a:latin typeface="segoe-ui_normal"/>
              </a:rPr>
              <a:t> column. </a:t>
            </a:r>
            <a:endParaRPr lang="en-GB" dirty="0" smtClean="0">
              <a:solidFill>
                <a:srgbClr val="000000"/>
              </a:solidFill>
              <a:latin typeface="segoe-ui_normal"/>
            </a:endParaRPr>
          </a:p>
          <a:p>
            <a:endParaRPr lang="en-GB" dirty="0">
              <a:solidFill>
                <a:srgbClr val="000000"/>
              </a:solidFill>
              <a:latin typeface="segoe-ui_normal"/>
            </a:endParaRPr>
          </a:p>
          <a:p>
            <a:r>
              <a:rPr lang="en-GB" b="1" dirty="0">
                <a:solidFill>
                  <a:srgbClr val="000000"/>
                </a:solidFill>
                <a:latin typeface="segoe-ui_bold"/>
              </a:rPr>
              <a:t>D.</a:t>
            </a:r>
            <a:r>
              <a:rPr lang="en-GB" dirty="0">
                <a:solidFill>
                  <a:srgbClr val="000000"/>
                </a:solidFill>
                <a:latin typeface="segoe-ui_normal"/>
              </a:rPr>
              <a:t> Parenthesis </a:t>
            </a:r>
            <a:r>
              <a:rPr lang="en-GB" b="1" dirty="0">
                <a:solidFill>
                  <a:srgbClr val="000000"/>
                </a:solidFill>
                <a:latin typeface="segoe-ui_bold"/>
              </a:rPr>
              <a:t>()</a:t>
            </a:r>
            <a:r>
              <a:rPr lang="en-GB" dirty="0">
                <a:solidFill>
                  <a:srgbClr val="000000"/>
                </a:solidFill>
                <a:latin typeface="segoe-ui_normal"/>
              </a:rPr>
              <a:t> surround an expression containing one or more arguments. All functions require at least one argument. An argument passes a value to a function</a:t>
            </a:r>
            <a:r>
              <a:rPr lang="en-GB" dirty="0" smtClean="0">
                <a:solidFill>
                  <a:srgbClr val="000000"/>
                </a:solidFill>
                <a:latin typeface="segoe-ui_normal"/>
              </a:rPr>
              <a:t>.</a:t>
            </a:r>
          </a:p>
          <a:p>
            <a:endParaRPr lang="en-GB" dirty="0">
              <a:solidFill>
                <a:srgbClr val="000000"/>
              </a:solidFill>
              <a:latin typeface="segoe-ui_normal"/>
            </a:endParaRPr>
          </a:p>
          <a:p>
            <a:r>
              <a:rPr lang="en-GB" b="1" dirty="0">
                <a:solidFill>
                  <a:srgbClr val="000000"/>
                </a:solidFill>
                <a:latin typeface="segoe-ui_bold"/>
              </a:rPr>
              <a:t>E.</a:t>
            </a:r>
            <a:r>
              <a:rPr lang="en-GB" dirty="0">
                <a:solidFill>
                  <a:srgbClr val="000000"/>
                </a:solidFill>
                <a:latin typeface="segoe-ui_normal"/>
              </a:rPr>
              <a:t> The referenced table </a:t>
            </a:r>
            <a:r>
              <a:rPr lang="en-GB" b="1" dirty="0">
                <a:solidFill>
                  <a:srgbClr val="000000"/>
                </a:solidFill>
                <a:latin typeface="segoe-ui_bold"/>
              </a:rPr>
              <a:t>Sales</a:t>
            </a:r>
            <a:r>
              <a:rPr lang="en-GB" dirty="0" smtClean="0">
                <a:solidFill>
                  <a:srgbClr val="000000"/>
                </a:solidFill>
                <a:latin typeface="segoe-ui_normal"/>
              </a:rPr>
              <a:t>.</a:t>
            </a:r>
          </a:p>
          <a:p>
            <a:endParaRPr lang="en-GB" dirty="0">
              <a:solidFill>
                <a:srgbClr val="000000"/>
              </a:solidFill>
              <a:latin typeface="segoe-ui_normal"/>
            </a:endParaRPr>
          </a:p>
          <a:p>
            <a:r>
              <a:rPr lang="en-GB" b="1" dirty="0">
                <a:solidFill>
                  <a:srgbClr val="000000"/>
                </a:solidFill>
                <a:latin typeface="segoe-ui_bold"/>
              </a:rPr>
              <a:t>F.</a:t>
            </a:r>
            <a:r>
              <a:rPr lang="en-GB" dirty="0">
                <a:solidFill>
                  <a:srgbClr val="000000"/>
                </a:solidFill>
                <a:latin typeface="segoe-ui_normal"/>
              </a:rPr>
              <a:t> The referenced column </a:t>
            </a:r>
            <a:r>
              <a:rPr lang="en-GB" b="1" dirty="0">
                <a:solidFill>
                  <a:srgbClr val="000000"/>
                </a:solidFill>
                <a:latin typeface="segoe-ui_bold"/>
              </a:rPr>
              <a:t>[</a:t>
            </a:r>
            <a:r>
              <a:rPr lang="en-GB" b="1" dirty="0" err="1">
                <a:solidFill>
                  <a:srgbClr val="000000"/>
                </a:solidFill>
                <a:latin typeface="segoe-ui_bold"/>
              </a:rPr>
              <a:t>SalesAmount</a:t>
            </a:r>
            <a:r>
              <a:rPr lang="en-GB" b="1" dirty="0">
                <a:solidFill>
                  <a:srgbClr val="000000"/>
                </a:solidFill>
                <a:latin typeface="segoe-ui_bold"/>
              </a:rPr>
              <a:t>]</a:t>
            </a:r>
            <a:r>
              <a:rPr lang="en-GB" dirty="0">
                <a:solidFill>
                  <a:srgbClr val="000000"/>
                </a:solidFill>
                <a:latin typeface="segoe-ui_normal"/>
              </a:rPr>
              <a:t> in the Sales table. With this argument, the SUM function knows on which column to aggregate a SUM</a:t>
            </a:r>
            <a:r>
              <a:rPr lang="en-GB" dirty="0" smtClean="0">
                <a:solidFill>
                  <a:srgbClr val="000000"/>
                </a:solidFill>
                <a:latin typeface="segoe-ui_normal"/>
              </a:rPr>
              <a:t>.</a:t>
            </a:r>
          </a:p>
          <a:p>
            <a:endParaRPr lang="en-GB" dirty="0">
              <a:solidFill>
                <a:srgbClr val="000000"/>
              </a:solidFill>
              <a:latin typeface="segoe-ui_normal"/>
            </a:endParaRPr>
          </a:p>
          <a:p>
            <a:r>
              <a:rPr lang="en-GB" dirty="0">
                <a:solidFill>
                  <a:srgbClr val="000000"/>
                </a:solidFill>
                <a:latin typeface="segoe-ui_normal"/>
              </a:rPr>
              <a:t>When trying to understand a DAX formula, it is often helpful to break down each of the elements into a language you think and speak every day. For example, you can read this formula as:</a:t>
            </a:r>
          </a:p>
        </p:txBody>
      </p:sp>
    </p:spTree>
    <p:extLst>
      <p:ext uri="{BB962C8B-B14F-4D97-AF65-F5344CB8AC3E}">
        <p14:creationId xmlns:p14="http://schemas.microsoft.com/office/powerpoint/2010/main" val="1638914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8</a:t>
            </a:fld>
            <a:endParaRPr lang="en-IN">
              <a:solidFill>
                <a:srgbClr val="505050"/>
              </a:solidFill>
            </a:endParaRPr>
          </a:p>
        </p:txBody>
      </p:sp>
      <p:pic>
        <p:nvPicPr>
          <p:cNvPr id="3" name="Picture 2"/>
          <p:cNvPicPr>
            <a:picLocks noChangeAspect="1"/>
          </p:cNvPicPr>
          <p:nvPr/>
        </p:nvPicPr>
        <p:blipFill>
          <a:blip r:embed="rId2"/>
          <a:stretch>
            <a:fillRect/>
          </a:stretch>
        </p:blipFill>
        <p:spPr>
          <a:xfrm>
            <a:off x="10440703" y="6242898"/>
            <a:ext cx="1314450" cy="447675"/>
          </a:xfrm>
          <a:prstGeom prst="rect">
            <a:avLst/>
          </a:prstGeom>
        </p:spPr>
      </p:pic>
      <p:sp>
        <p:nvSpPr>
          <p:cNvPr id="4" name="TextBox 3"/>
          <p:cNvSpPr txBox="1"/>
          <p:nvPr/>
        </p:nvSpPr>
        <p:spPr>
          <a:xfrm>
            <a:off x="442913" y="228600"/>
            <a:ext cx="11187112" cy="1037207"/>
          </a:xfrm>
          <a:prstGeom prst="rect">
            <a:avLst/>
          </a:prstGeom>
          <a:noFill/>
        </p:spPr>
        <p:txBody>
          <a:bodyPr wrap="square" lIns="182880" tIns="146304" rIns="182880" bIns="146304" rtlCol="0">
            <a:spAutoFit/>
          </a:bodyPr>
          <a:lstStyle/>
          <a:p>
            <a:pPr algn="ctr">
              <a:lnSpc>
                <a:spcPct val="90000"/>
              </a:lnSpc>
              <a:spcAft>
                <a:spcPts val="600"/>
              </a:spcAft>
            </a:pPr>
            <a:r>
              <a:rPr lang="da-DK" sz="2400" dirty="0" smtClean="0">
                <a:gradFill>
                  <a:gsLst>
                    <a:gs pos="2917">
                      <a:schemeClr val="tx1"/>
                    </a:gs>
                    <a:gs pos="30000">
                      <a:schemeClr val="tx1"/>
                    </a:gs>
                  </a:gsLst>
                  <a:lin ang="5400000" scaled="0"/>
                </a:gradFill>
              </a:rPr>
              <a:t>DAX Functions</a:t>
            </a:r>
          </a:p>
          <a:p>
            <a:pPr>
              <a:lnSpc>
                <a:spcPct val="90000"/>
              </a:lnSpc>
              <a:spcAft>
                <a:spcPts val="600"/>
              </a:spcAft>
            </a:pPr>
            <a:endParaRPr lang="en-GB" sz="2400" dirty="0" err="1" smtClean="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stretch>
            <a:fillRect/>
          </a:stretch>
        </p:blipFill>
        <p:spPr>
          <a:xfrm>
            <a:off x="442913" y="954001"/>
            <a:ext cx="9541440" cy="5736571"/>
          </a:xfrm>
          <a:prstGeom prst="rect">
            <a:avLst/>
          </a:prstGeom>
        </p:spPr>
      </p:pic>
    </p:spTree>
    <p:extLst>
      <p:ext uri="{BB962C8B-B14F-4D97-AF65-F5344CB8AC3E}">
        <p14:creationId xmlns:p14="http://schemas.microsoft.com/office/powerpoint/2010/main" val="360371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9</a:t>
            </a:fld>
            <a:endParaRPr lang="en-IN">
              <a:solidFill>
                <a:srgbClr val="505050"/>
              </a:solidFill>
            </a:endParaRPr>
          </a:p>
        </p:txBody>
      </p:sp>
      <p:pic>
        <p:nvPicPr>
          <p:cNvPr id="3" name="Picture 2"/>
          <p:cNvPicPr>
            <a:picLocks noChangeAspect="1"/>
          </p:cNvPicPr>
          <p:nvPr/>
        </p:nvPicPr>
        <p:blipFill>
          <a:blip r:embed="rId2"/>
          <a:stretch>
            <a:fillRect/>
          </a:stretch>
        </p:blipFill>
        <p:spPr>
          <a:xfrm>
            <a:off x="10440703" y="6242898"/>
            <a:ext cx="1314450" cy="447675"/>
          </a:xfrm>
          <a:prstGeom prst="rect">
            <a:avLst/>
          </a:prstGeom>
        </p:spPr>
      </p:pic>
      <p:sp>
        <p:nvSpPr>
          <p:cNvPr id="4" name="TextBox 3"/>
          <p:cNvSpPr txBox="1"/>
          <p:nvPr/>
        </p:nvSpPr>
        <p:spPr>
          <a:xfrm>
            <a:off x="328613" y="69167"/>
            <a:ext cx="11187112" cy="627864"/>
          </a:xfrm>
          <a:prstGeom prst="rect">
            <a:avLst/>
          </a:prstGeom>
          <a:noFill/>
        </p:spPr>
        <p:txBody>
          <a:bodyPr wrap="square" lIns="182880" tIns="146304" rIns="182880" bIns="146304" rtlCol="0">
            <a:spAutoFit/>
          </a:bodyPr>
          <a:lstStyle/>
          <a:p>
            <a:pPr algn="ctr">
              <a:lnSpc>
                <a:spcPct val="90000"/>
              </a:lnSpc>
              <a:spcAft>
                <a:spcPts val="600"/>
              </a:spcAft>
            </a:pPr>
            <a:r>
              <a:rPr lang="da-DK" sz="2400" dirty="0" smtClean="0">
                <a:gradFill>
                  <a:gsLst>
                    <a:gs pos="2917">
                      <a:schemeClr val="tx1"/>
                    </a:gs>
                    <a:gs pos="30000">
                      <a:schemeClr val="tx1"/>
                    </a:gs>
                  </a:gsLst>
                  <a:lin ang="5400000" scaled="0"/>
                </a:gradFill>
              </a:rPr>
              <a:t>DAX EXPRESSIONS</a:t>
            </a:r>
            <a:endParaRPr lang="en-GB" sz="2400" dirty="0" err="1" smtClean="0">
              <a:gradFill>
                <a:gsLst>
                  <a:gs pos="2917">
                    <a:schemeClr val="tx1"/>
                  </a:gs>
                  <a:gs pos="30000">
                    <a:schemeClr val="tx1"/>
                  </a:gs>
                </a:gsLst>
                <a:lin ang="5400000" scaled="0"/>
              </a:gradFill>
            </a:endParaRPr>
          </a:p>
        </p:txBody>
      </p:sp>
      <p:sp>
        <p:nvSpPr>
          <p:cNvPr id="5" name="TextBox 4"/>
          <p:cNvSpPr txBox="1"/>
          <p:nvPr/>
        </p:nvSpPr>
        <p:spPr>
          <a:xfrm>
            <a:off x="100013" y="697031"/>
            <a:ext cx="11987212" cy="546303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Each DAX function is hyperlinked to DAX functions details that have the DAX function description.</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Each one is classifed based on</a:t>
            </a:r>
          </a:p>
          <a:p>
            <a:pPr>
              <a:lnSpc>
                <a:spcPct val="90000"/>
              </a:lnSpc>
              <a:spcAft>
                <a:spcPts val="600"/>
              </a:spcAft>
            </a:pPr>
            <a:r>
              <a:rPr lang="da-DK" sz="2400" dirty="0" smtClean="0">
                <a:gradFill>
                  <a:gsLst>
                    <a:gs pos="2917">
                      <a:schemeClr val="tx1"/>
                    </a:gs>
                    <a:gs pos="30000">
                      <a:schemeClr val="tx1"/>
                    </a:gs>
                  </a:gsLst>
                  <a:lin ang="5400000" scaled="0"/>
                </a:gradFill>
              </a:rPr>
              <a:t>            a) Descriptions</a:t>
            </a:r>
          </a:p>
          <a:p>
            <a:pPr>
              <a:lnSpc>
                <a:spcPct val="90000"/>
              </a:lnSpc>
              <a:spcAft>
                <a:spcPts val="600"/>
              </a:spcAft>
            </a:pPr>
            <a:r>
              <a:rPr lang="da-DK" sz="2400" dirty="0">
                <a:gradFill>
                  <a:gsLst>
                    <a:gs pos="2917">
                      <a:schemeClr val="tx1"/>
                    </a:gs>
                    <a:gs pos="30000">
                      <a:schemeClr val="tx1"/>
                    </a:gs>
                  </a:gsLst>
                  <a:lin ang="5400000" scaled="0"/>
                </a:gradFill>
              </a:rPr>
              <a:t> </a:t>
            </a:r>
            <a:r>
              <a:rPr lang="da-DK" sz="2400" dirty="0" smtClean="0">
                <a:gradFill>
                  <a:gsLst>
                    <a:gs pos="2917">
                      <a:schemeClr val="tx1"/>
                    </a:gs>
                    <a:gs pos="30000">
                      <a:schemeClr val="tx1"/>
                    </a:gs>
                  </a:gsLst>
                  <a:lin ang="5400000" scaled="0"/>
                </a:gradFill>
              </a:rPr>
              <a:t>           b) Syntax.</a:t>
            </a:r>
          </a:p>
          <a:p>
            <a:pPr>
              <a:lnSpc>
                <a:spcPct val="90000"/>
              </a:lnSpc>
              <a:spcAft>
                <a:spcPts val="600"/>
              </a:spcAft>
            </a:pPr>
            <a:r>
              <a:rPr lang="da-DK" sz="2400" dirty="0">
                <a:gradFill>
                  <a:gsLst>
                    <a:gs pos="2917">
                      <a:schemeClr val="tx1"/>
                    </a:gs>
                    <a:gs pos="30000">
                      <a:schemeClr val="tx1"/>
                    </a:gs>
                  </a:gsLst>
                  <a:lin ang="5400000" scaled="0"/>
                </a:gradFill>
              </a:rPr>
              <a:t> </a:t>
            </a:r>
            <a:r>
              <a:rPr lang="da-DK" sz="2400" dirty="0" smtClean="0">
                <a:gradFill>
                  <a:gsLst>
                    <a:gs pos="2917">
                      <a:schemeClr val="tx1"/>
                    </a:gs>
                    <a:gs pos="30000">
                      <a:schemeClr val="tx1"/>
                    </a:gs>
                  </a:gsLst>
                  <a:lin ang="5400000" scaled="0"/>
                </a:gradFill>
              </a:rPr>
              <a:t>           c) Parameters.</a:t>
            </a:r>
          </a:p>
          <a:p>
            <a:pPr>
              <a:lnSpc>
                <a:spcPct val="90000"/>
              </a:lnSpc>
              <a:spcAft>
                <a:spcPts val="600"/>
              </a:spcAft>
            </a:pPr>
            <a:r>
              <a:rPr lang="da-DK" sz="2400" dirty="0">
                <a:gradFill>
                  <a:gsLst>
                    <a:gs pos="2917">
                      <a:schemeClr val="tx1"/>
                    </a:gs>
                    <a:gs pos="30000">
                      <a:schemeClr val="tx1"/>
                    </a:gs>
                  </a:gsLst>
                  <a:lin ang="5400000" scaled="0"/>
                </a:gradFill>
              </a:rPr>
              <a:t> </a:t>
            </a:r>
            <a:r>
              <a:rPr lang="da-DK" sz="2400" dirty="0" smtClean="0">
                <a:gradFill>
                  <a:gsLst>
                    <a:gs pos="2917">
                      <a:schemeClr val="tx1"/>
                    </a:gs>
                    <a:gs pos="30000">
                      <a:schemeClr val="tx1"/>
                    </a:gs>
                  </a:gsLst>
                  <a:lin ang="5400000" scaled="0"/>
                </a:gradFill>
              </a:rPr>
              <a:t>           d) Return values.</a:t>
            </a:r>
          </a:p>
          <a:p>
            <a:pPr>
              <a:lnSpc>
                <a:spcPct val="90000"/>
              </a:lnSpc>
              <a:spcAft>
                <a:spcPts val="600"/>
              </a:spcAft>
            </a:pPr>
            <a:r>
              <a:rPr lang="da-DK" sz="2400" dirty="0">
                <a:gradFill>
                  <a:gsLst>
                    <a:gs pos="2917">
                      <a:schemeClr val="tx1"/>
                    </a:gs>
                    <a:gs pos="30000">
                      <a:schemeClr val="tx1"/>
                    </a:gs>
                  </a:gsLst>
                  <a:lin ang="5400000" scaled="0"/>
                </a:gradFill>
              </a:rPr>
              <a:t> </a:t>
            </a:r>
            <a:r>
              <a:rPr lang="da-DK" sz="2400" dirty="0" smtClean="0">
                <a:gradFill>
                  <a:gsLst>
                    <a:gs pos="2917">
                      <a:schemeClr val="tx1"/>
                    </a:gs>
                    <a:gs pos="30000">
                      <a:schemeClr val="tx1"/>
                    </a:gs>
                  </a:gsLst>
                  <a:lin ang="5400000" scaled="0"/>
                </a:gradFill>
              </a:rPr>
              <a:t>           e) Remarks.</a:t>
            </a:r>
          </a:p>
          <a:p>
            <a:pPr>
              <a:lnSpc>
                <a:spcPct val="90000"/>
              </a:lnSpc>
              <a:spcAft>
                <a:spcPts val="600"/>
              </a:spcAft>
            </a:pPr>
            <a:r>
              <a:rPr lang="da-DK" sz="2400" dirty="0">
                <a:gradFill>
                  <a:gsLst>
                    <a:gs pos="2917">
                      <a:schemeClr val="tx1"/>
                    </a:gs>
                    <a:gs pos="30000">
                      <a:schemeClr val="tx1"/>
                    </a:gs>
                  </a:gsLst>
                  <a:lin ang="5400000" scaled="0"/>
                </a:gradFill>
              </a:rPr>
              <a:t> </a:t>
            </a:r>
            <a:r>
              <a:rPr lang="da-DK" sz="2400" dirty="0" smtClean="0">
                <a:gradFill>
                  <a:gsLst>
                    <a:gs pos="2917">
                      <a:schemeClr val="tx1"/>
                    </a:gs>
                    <a:gs pos="30000">
                      <a:schemeClr val="tx1"/>
                    </a:gs>
                  </a:gsLst>
                  <a:lin ang="5400000" scaled="0"/>
                </a:gradFill>
              </a:rPr>
              <a:t>           f) Examples.</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DAX functions parameters naming conventions</a:t>
            </a:r>
          </a:p>
          <a:p>
            <a:pPr>
              <a:lnSpc>
                <a:spcPct val="90000"/>
              </a:lnSpc>
              <a:spcAft>
                <a:spcPts val="600"/>
              </a:spcAft>
            </a:pPr>
            <a:r>
              <a:rPr lang="da-DK" sz="2400" dirty="0">
                <a:gradFill>
                  <a:gsLst>
                    <a:gs pos="2917">
                      <a:schemeClr val="tx1"/>
                    </a:gs>
                    <a:gs pos="30000">
                      <a:schemeClr val="tx1"/>
                    </a:gs>
                  </a:gsLst>
                  <a:lin ang="5400000" scaled="0"/>
                </a:gradFill>
              </a:rPr>
              <a:t> </a:t>
            </a:r>
            <a:r>
              <a:rPr lang="da-DK" sz="2400" dirty="0" smtClean="0">
                <a:gradFill>
                  <a:gsLst>
                    <a:gs pos="2917">
                      <a:schemeClr val="tx1"/>
                    </a:gs>
                    <a:gs pos="30000">
                      <a:schemeClr val="tx1"/>
                    </a:gs>
                  </a:gsLst>
                  <a:lin ang="5400000" scaled="0"/>
                </a:gradFill>
              </a:rPr>
              <a:t>    it facilitate the usage and understanding of the DAX functions.</a:t>
            </a:r>
          </a:p>
          <a:p>
            <a:pPr>
              <a:lnSpc>
                <a:spcPct val="90000"/>
              </a:lnSpc>
              <a:spcAft>
                <a:spcPts val="600"/>
              </a:spcAft>
            </a:pPr>
            <a:r>
              <a:rPr lang="da-DK" sz="2400" dirty="0">
                <a:gradFill>
                  <a:gsLst>
                    <a:gs pos="2917">
                      <a:schemeClr val="tx1"/>
                    </a:gs>
                    <a:gs pos="30000">
                      <a:schemeClr val="tx1"/>
                    </a:gs>
                  </a:gsLst>
                  <a:lin ang="5400000" scaled="0"/>
                </a:gradFill>
              </a:rPr>
              <a:t> </a:t>
            </a:r>
            <a:r>
              <a:rPr lang="da-DK" sz="2400" dirty="0" smtClean="0">
                <a:gradFill>
                  <a:gsLst>
                    <a:gs pos="2917">
                      <a:schemeClr val="tx1"/>
                    </a:gs>
                    <a:gs pos="30000">
                      <a:schemeClr val="tx1"/>
                    </a:gs>
                  </a:gsLst>
                  <a:lin ang="5400000" scaled="0"/>
                </a:gradFill>
              </a:rPr>
              <a:t>    it prefixes to the parameter names. </a:t>
            </a:r>
          </a:p>
          <a:p>
            <a:pPr>
              <a:lnSpc>
                <a:spcPct val="90000"/>
              </a:lnSpc>
              <a:spcAft>
                <a:spcPts val="600"/>
              </a:spcAft>
            </a:pPr>
            <a:r>
              <a:rPr lang="da-DK" sz="2400" dirty="0">
                <a:gradFill>
                  <a:gsLst>
                    <a:gs pos="2917">
                      <a:schemeClr val="tx1"/>
                    </a:gs>
                    <a:gs pos="30000">
                      <a:schemeClr val="tx1"/>
                    </a:gs>
                  </a:gsLst>
                  <a:lin ang="5400000" scaled="0"/>
                </a:gradFill>
              </a:rPr>
              <a:t> </a:t>
            </a:r>
            <a:r>
              <a:rPr lang="da-DK" sz="2400" dirty="0" smtClean="0">
                <a:gradFill>
                  <a:gsLst>
                    <a:gs pos="2917">
                      <a:schemeClr val="tx1"/>
                    </a:gs>
                    <a:gs pos="30000">
                      <a:schemeClr val="tx1"/>
                    </a:gs>
                  </a:gsLst>
                  <a:lin ang="5400000" scaled="0"/>
                </a:gradFill>
              </a:rPr>
              <a:t>    if the prefix is clear enough you can use the prefix itself as the parameter name.</a:t>
            </a:r>
          </a:p>
        </p:txBody>
      </p:sp>
    </p:spTree>
    <p:extLst>
      <p:ext uri="{BB962C8B-B14F-4D97-AF65-F5344CB8AC3E}">
        <p14:creationId xmlns:p14="http://schemas.microsoft.com/office/powerpoint/2010/main" val="25362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B Product Families 2013">
  <a:themeElements>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8DAB7D18-9A9C-442A-B50E-F6F6DCC92343}" vid="{626FD01B-D220-44C7-964F-5ACF063E0159}"/>
    </a:ext>
  </a:extLst>
</a:theme>
</file>

<file path=ppt/theme/theme10.xml><?xml version="1.0" encoding="utf-8"?>
<a:theme xmlns:a="http://schemas.openxmlformats.org/drawingml/2006/main" name="2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11.xml><?xml version="1.0" encoding="utf-8"?>
<a:theme xmlns:a="http://schemas.openxmlformats.org/drawingml/2006/main" name="5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12.xml><?xml version="1.0" encoding="utf-8"?>
<a:theme xmlns:a="http://schemas.openxmlformats.org/drawingml/2006/main" name="3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Power BI Overview _BRK2568" id="{07B3E290-5A9F-466B-B48F-03423F871227}" vid="{2FDE698B-BE5B-4706-AA82-1865D512E0D0}"/>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3.xml><?xml version="1.0" encoding="utf-8"?>
<a:theme xmlns:a="http://schemas.openxmlformats.org/drawingml/2006/main" name="2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Power BI Overview _BRK2568" id="{E49EA6DA-94D8-45DC-A9F2-0C4322309D29}" vid="{B53B337B-29AC-4FFD-92F8-9CB5DFE2CCB6}"/>
    </a:ext>
  </a:extLst>
</a:theme>
</file>

<file path=ppt/theme/theme4.xml><?xml version="1.0" encoding="utf-8"?>
<a:theme xmlns:a="http://schemas.openxmlformats.org/drawingml/2006/main" name="3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5.xml><?xml version="1.0" encoding="utf-8"?>
<a:theme xmlns:a="http://schemas.openxmlformats.org/drawingml/2006/main" name="2_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6.xml><?xml version="1.0" encoding="utf-8"?>
<a:theme xmlns:a="http://schemas.openxmlformats.org/drawingml/2006/main" name="3_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7.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4_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9.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Override1.xml><?xml version="1.0" encoding="utf-8"?>
<a:themeOverride xmlns:a="http://schemas.openxmlformats.org/drawingml/2006/main">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Receiver>
    <Name>DocumentSet ItemUpdated</Name>
    <Synchronization>Synchronous</Synchronization>
    <Type>10002</Type>
    <SequenceNumber>100</SequenceNumber>
    <Url/>
    <Assembly>Microsoft.Office.DocumentManagement, Version=15.0.0.0, Culture=neutral, PublicKeyToken=71e9bce111e9429c</Assembly>
    <Class>Microsoft.Office.DocumentManagement.DocumentSets.DocumentSetEventReceiver</Class>
    <Data/>
    <Filter/>
  </Receiver>
  <Receiver>
    <Name>DocumentSet ItemAdded</Name>
    <Synchronization>Synchronous</Synchronization>
    <Type>10001</Type>
    <SequenceNumber>100</SequenceNumber>
    <Url/>
    <Assembly>Microsoft.Office.DocumentManagement, Version=15.0.0.0, Culture=neutral, PublicKeyToken=71e9bce111e9429c</Assembly>
    <Class>Microsoft.Office.DocumentManagement.DocumentSets.DocumentSetItemsEventReceiver</Class>
    <Data/>
    <Filter/>
  </Receiver>
</spe:Receivers>
</file>

<file path=customXml/item3.xml><?xml version="1.0" encoding="utf-8"?>
<?mso-contentType ?>
<SharedContentType xmlns="Microsoft.SharePoint.Taxonomy.ContentTypeSync" SourceId="e385fb40-52d4-4fae-9c5b-3e8ff8a5878e" ContentTypeId="0x0101000E4CB7077FEE4FF7AE86D4A500EEC78003" PreviousValue="false"/>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This is a level 200 deck that outlines the Power BI capabilities. It is a more detailed deck that accompanies the level 100 Power BI launch deck. It is intended to complement the Power BI IT Pro Level 200 Deck.</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Owner xmlns="230e9df3-be65-4c73-a93b-d1236ebd677e">
      <UserInfo>
        <DisplayName>Sanjay Soni</DisplayName>
        <AccountId>20060</AccountId>
        <AccountType/>
      </UserInfo>
    </Owner>
    <k21a64daf20d4502b2796a1c6b8ce6c8 xmlns="230e9df3-be65-4c73-a93b-d1236ebd677e">
      <Terms xmlns="http://schemas.microsoft.com/office/infopath/2007/PartnerControls"/>
    </k21a64daf20d4502b2796a1c6b8ce6c8>
    <Expire_x0020_Review xmlns="230e9df3-be65-4c73-a93b-d1236ebd677e">2016-08-08T07:00:00+00:00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SQL Server Marketing</TermName>
          <TermId xmlns="http://schemas.microsoft.com/office/infopath/2007/PartnerControls">bb7921b3-c1d8-4da4-b894-8b6075d9546d</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ApplyWorkflowRules xmlns="ad820760-4664-4be3-bee2-f8b9a6708b4c">No</ApplyWorkflowRules>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SQL Server Domain</TermName>
          <TermId xmlns="http://schemas.microsoft.com/office/infopath/2007/PartnerControls">0c0f1824-39dc-4b26-8c74-eff4364b812b</TermId>
        </TermInfo>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s>
    </eb54ac91059940029a3cc8a4ff5af673>
    <PublishingPageContent xmlns="http://schemas.microsoft.com/sharepoint/v3" xsi:nil="true"/>
    <MediaTitle xmlns="ad820760-4664-4be3-bee2-f8b9a6708b4c" xsi:nil="true"/>
    <IconOverlay xmlns="http://schemas.microsoft.com/sharepoint/v4" xsi:nil="true"/>
    <ef109fd36bcf4bcd9dd945731030600b xmlns="230e9df3-be65-4c73-a93b-d1236ebd677e">
      <Terms xmlns="http://schemas.microsoft.com/office/infopath/2007/PartnerControls"/>
    </ef109fd36bcf4bcd9dd945731030600b>
    <PublishDate xmlns="ad820760-4664-4be3-bee2-f8b9a6708b4c" xsi:nil="true"/>
    <LCA_x0020_Approved xmlns="230e9df3-be65-4c73-a93b-d1236ebd677e">
      <UserInfo>
        <DisplayName/>
        <AccountId xsi:nil="true"/>
        <AccountType/>
      </UserInfo>
    </LCA_x0020_Approved>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SQL Server</TermName>
          <TermId xmlns="http://schemas.microsoft.com/office/infopath/2007/PartnerControls">261ba873-f3ab-420e-96d6-e3004596a551</TermId>
        </TermInfo>
        <TermInfo xmlns="http://schemas.microsoft.com/office/infopath/2007/PartnerControls">
          <TermName xmlns="http://schemas.microsoft.com/office/infopath/2007/PartnerControls">Microsoft SQL Server Business Intelligence</TermName>
          <TermId xmlns="http://schemas.microsoft.com/office/infopath/2007/PartnerControls">9ffb7045-1f1b-41c0-987f-ffdc7c6f53c0</TermId>
        </TermInfo>
      </Terms>
    </bf80e81150e248c48aa8cffdf0021a1f>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http://infopedia/kc02/media/Thumbnails/SQL Server Domain/KC02-23-74586/Power BI Capability Deck L200.png</Url>
      <Description>/kc02/media/Thumbnails/SQL Server Domain/KC02-23-74586/Power BI Capability Deck L200.png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business intelligence</TermName>
          <TermId xmlns="http://schemas.microsoft.com/office/infopath/2007/PartnerControls">e1f9659f-bde9-4479-81f9-2bc6e8ec0057</TermId>
        </TermInfo>
      </Terms>
    </i0d941ee1e744ffea7aeee9924c91cbb>
    <PublishingExpirationDate xmlns="http://schemas.microsoft.com/sharepoint/v3" xsi:nil="true"/>
    <RoutingRuleDescription xmlns="http://schemas.microsoft.com/sharepoint/v3" xsi:nil="true"/>
    <DocumentSetKcId xmlns="ad820760-4664-4be3-bee2-f8b9a6708b4c">74586</DocumentSetKcId>
    <CoOwner xmlns="ad820760-4664-4be3-bee2-f8b9a6708b4c">
      <UserInfo>
        <DisplayName>i:0#.w|redmond\meeryan</DisplayName>
        <AccountId>6624</AccountId>
        <AccountType/>
      </UserInfo>
      <UserInfo>
        <DisplayName>i:0#.w|redmond\v-anmarv</DisplayName>
        <AccountId>62976</AccountId>
        <AccountType/>
      </UserInfo>
      <UserInfo>
        <DisplayName>i:0#.w|redmond\chrisper</DisplayName>
        <AccountId>49210</AccountId>
        <AccountType/>
      </UserInfo>
    </CoOwner>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TaxCatchAll xmlns="230e9df3-be65-4c73-a93b-d1236ebd677e">
      <Value>31</Value>
      <Value>13</Value>
      <Value>216</Value>
      <Value>311</Value>
      <Value>262</Value>
      <Value>762</Value>
      <Value>566</Value>
      <Value>156</Value>
      <Value>2324</Value>
    </TaxCatchAll>
    <mb88723863e1404388ba3733387d48df xmlns="230e9df3-be65-4c73-a93b-d1236ebd677e">
      <Terms xmlns="http://schemas.microsoft.com/office/infopath/2007/PartnerControls"/>
    </mb88723863e1404388ba3733387d48df>
    <b1337ea954344dcfb0425a10eee4daa8 xmlns="ad820760-4664-4be3-bee2-f8b9a6708b4c">
      <Terms xmlns="http://schemas.microsoft.com/office/infopath/2007/PartnerControls"/>
    </b1337ea954344dcfb0425a10eee4daa8>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KC02-23-74598</_dlc_DocId>
    <_dlc_DocIdUrl xmlns="230e9df3-be65-4c73-a93b-d1236ebd677e">
      <Url>http://infopedia/kc02/docstore/_layouts/DocIdRedir.aspx?ID=KC02-23-74598</Url>
      <Description>KC02-23-74598</Description>
    </_dlc_DocIdUrl>
    <AverageRating xmlns="http://schemas.microsoft.com/sharepoint/v3" xsi:nil="true"/>
  </documentManagement>
</p:properties>
</file>

<file path=customXml/item5.xml><?xml version="1.0" encoding="utf-8"?>
<ct:contentTypeSchema xmlns:ct="http://schemas.microsoft.com/office/2006/metadata/contentType" xmlns:ma="http://schemas.microsoft.com/office/2006/metadata/properties/metaAttributes" ct:_="" ma:_="" ma:contentTypeName="KCDoc" ma:contentTypeID="0x0101000E4CB7077FEE4FF7AE86D4A500EEC7800300C6CD36C6B4DAA64EAACFCCF5D9298AA000B09CC05C6355444CB49B4B62F83D23B8" ma:contentTypeVersion="43" ma:contentTypeDescription="" ma:contentTypeScope="" ma:versionID="529c3d1a1ff7547e8cab9af9dc74631e">
  <xsd:schema xmlns:xsd="http://www.w3.org/2001/XMLSchema" xmlns:xs="http://www.w3.org/2001/XMLSchema" xmlns:p="http://schemas.microsoft.com/office/2006/metadata/properties" xmlns:ns1="http://schemas.microsoft.com/sharepoint/v3" xmlns:ns2="230e9df3-be65-4c73-a93b-d1236ebd677e" xmlns:ns3="ad820760-4664-4be3-bee2-f8b9a6708b4c" xmlns:ns4="http://schemas.microsoft.com/sharepoint/v4" targetNamespace="http://schemas.microsoft.com/office/2006/metadata/properties" ma:root="true" ma:fieldsID="d263f6792e3b868d0f42c9b986651ab9" ns1:_="" ns2:_="" ns3:_="" ns4:_="">
    <xsd:import namespace="http://schemas.microsoft.com/sharepoint/v3"/>
    <xsd:import namespace="230e9df3-be65-4c73-a93b-d1236ebd677e"/>
    <xsd:import namespace="ad820760-4664-4be3-bee2-f8b9a6708b4c"/>
    <xsd:import namespace="http://schemas.microsoft.com/sharepoint/v4"/>
    <xsd:element name="properties">
      <xsd:complexType>
        <xsd:sequence>
          <xsd:element name="documentManagement">
            <xsd:complexType>
              <xsd:all>
                <xsd:element ref="ns2:DocumentDescription" minOccurs="0"/>
                <xsd:element ref="ns3:PublishDate" minOccurs="0"/>
                <xsd:element ref="ns1:PublishingExpirationDate" minOccurs="0"/>
                <xsd:element ref="ns1:AverageRating" minOccurs="0"/>
                <xsd:element ref="ns2:Thumbnail1" minOccurs="0"/>
                <xsd:element ref="ns1:PublishingPageContent" minOccurs="0"/>
                <xsd:element ref="ns1:RatingCount" minOccurs="0"/>
                <xsd:element ref="ns2:Owner" minOccurs="0"/>
                <xsd:element ref="ns2:LCA_x0020_Approved" minOccurs="0"/>
                <xsd:element ref="ns2:Expire_x0020_Review" minOccurs="0"/>
                <xsd:element ref="ns3:DocumentSetKcId" minOccurs="0"/>
                <xsd:element ref="ns3:CoOwner" minOccurs="0"/>
                <xsd:element ref="ns3:MediaTitle" minOccurs="0"/>
                <xsd:element ref="ns2:hd9637eefc984b85b6097c6374e15725" minOccurs="0"/>
                <xsd:element ref="ns2:l3c3ea61849e4288a8acc49bb5388e8c" minOccurs="0"/>
                <xsd:element ref="ns1:RoutingRuleDescription" minOccurs="0"/>
                <xsd:element ref="ns2:i0d941ee1e744ffea7aeee9924c91cbb" minOccurs="0"/>
                <xsd:element ref="ns2:TaxCatchAllLabel" minOccurs="0"/>
                <xsd:element ref="ns2:k21a64daf20d4502b2796a1c6b8ce6c8" minOccurs="0"/>
                <xsd:element ref="ns2:TaxCatchAll" minOccurs="0"/>
                <xsd:element ref="ns2:ef109fd36bcf4bcd9dd945731030600b" minOccurs="0"/>
                <xsd:element ref="ns2:mb88723863e1404388ba3733387d48df" minOccurs="0"/>
                <xsd:element ref="ns2:kf34bcdc8fc34e479d3f94c6210e8e27" minOccurs="0"/>
                <xsd:element ref="ns2:_dlc_DocIdUrl" minOccurs="0"/>
                <xsd:element ref="ns2:ec5b2ad5c27b45fb8a00a1f27c7ce1ae" minOccurs="0"/>
                <xsd:element ref="ns2:_dlc_DocIdPersistId" minOccurs="0"/>
                <xsd:element ref="ns2:b60f8d2dbb984f349d80d8196897f4d3" minOccurs="0"/>
                <xsd:element ref="ns2:ConfidentialityTaxHTField0" minOccurs="0"/>
                <xsd:element ref="ns3:ApplyWorkflowRules" minOccurs="0"/>
                <xsd:element ref="ns2:k20e0dfa74bf4e44818db03027b0ccd8" minOccurs="0"/>
                <xsd:element ref="ns2:eb54ac91059940029a3cc8a4ff5af673" minOccurs="0"/>
                <xsd:element ref="ns2:i1b478372f814787abd313030b81fcb2" minOccurs="0"/>
                <xsd:element ref="ns4:IconOverlay" minOccurs="0"/>
                <xsd:element ref="ns2:TaxKeywordTaxHTField" minOccurs="0"/>
                <xsd:element ref="ns2:od9986d31974458fb3007746ec0bce5f" minOccurs="0"/>
                <xsd:element ref="ns2:m6c7b4717b6346e6a075a59dd47eac69" minOccurs="0"/>
                <xsd:element ref="ns2:_dlc_DocId" minOccurs="0"/>
                <xsd:element ref="ns3:b1337ea954344dcfb0425a10eee4daa8" minOccurs="0"/>
                <xsd:element ref="ns2:bf80e81150e248c48aa8cffdf0021a1f" minOccurs="0"/>
                <xsd:element ref="ns2:m6d26e40ac264097a006193f92232e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ExpirationDate" ma:index="4" nillable="true" ma:displayName="Scheduling End Date" ma:internalName="PublishingExpirationDate">
      <xsd:simpleType>
        <xsd:restriction base="dms:Unknown"/>
      </xsd:simpleType>
    </xsd:element>
    <xsd:element name="AverageRating" ma:index="5" nillable="true" ma:displayName="Rating (0-5)" ma:decimals="2" ma:description="Average value of all the ratings that have been submitted" ma:internalName="AverageRating" ma:readOnly="true">
      <xsd:simpleType>
        <xsd:restriction base="dms:Number"/>
      </xsd:simpleType>
    </xsd:element>
    <xsd:element name="PublishingPageContent" ma:index="13" nillable="true" ma:displayName="Page Content" ma:internalName="PublishingPageContent">
      <xsd:simpleType>
        <xsd:restriction base="dms:Unknown"/>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RoutingRuleDescription" ma:index="36" nillable="true" ma:displayName="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Description" ma:description="Alternate description for documents that can be used for display." ma:internalName="DocumentDescription">
      <xsd:simpleType>
        <xsd:restriction base="dms:Note"/>
      </xsd:simpleType>
    </xsd:element>
    <xsd:element name="Thumbnail1" ma:index="12"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Owner" ma:index="17"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A_x0020_Approved" ma:index="23" nillable="true" ma:displayName="LCA Approved" ma:description="This field is for the name of the person from LCA that reviewed and approved the content." ma:list="UserInfo" ma:SharePointGroup="0" ma:internalName="LCA_x0020_Approved"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28" nillable="true" ma:displayName="Expiration" ma:format="DateOnly" ma:indexed="true" ma:internalName="Expire_x0020_Review" ma:readOnly="false">
      <xsd:simpleType>
        <xsd:restriction base="dms:DateTime"/>
      </xsd:simpleType>
    </xsd:element>
    <xsd:element name="hd9637eefc984b85b6097c6374e15725" ma:index="34" nillable="true" ma:taxonomy="true" ma:internalName="hd9637eefc984b85b6097c6374e15725" ma:taxonomyFieldName="ItemType" ma:displayName="SMSG Item Type" ma:readOnly="fals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l3c3ea61849e4288a8acc49bb5388e8c" ma:index="35" nillable="true" ma:taxonomy="true" ma:internalName="l3c3ea61849e4288a8acc49bb5388e8c" ma:taxonomyFieldName="Groups" ma:displayName="SMSG Groups" ma:readOnly="false"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37" nillable="true" ma:taxonomy="true" ma:internalName="i0d941ee1e744ffea7aeee9924c91cbb" ma:taxonomyFieldName="BusinessArchitecture" ma:displayName="SMSG Business Architecture" ma:readOnly="fals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axCatchAllLabel" ma:index="38" nillable="true" ma:displayName="Taxonomy Catch All Column1" ma:hidden="true" ma:list="{341bdb36-d19b-4bce-9fa6-6145346cf024}" ma:internalName="TaxCatchAllLabel" ma:readOnly="true" ma:showField="CatchAllDataLabel"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k21a64daf20d4502b2796a1c6b8ce6c8" ma:index="40" nillable="true" ma:taxonomy="true" ma:internalName="k21a64daf20d4502b2796a1c6b8ce6c8" ma:taxonomyFieldName="Industries" ma:displayName="SMSG Industries" ma:readOnly="false"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TaxCatchAll" ma:index="41" nillable="true" ma:displayName="Taxonomy Catch All Column" ma:hidden="true" ma:list="{341bdb36-d19b-4bce-9fa6-6145346cf024}" ma:internalName="TaxCatchAll" ma:showField="CatchAllData"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ef109fd36bcf4bcd9dd945731030600b" ma:index="42" nillable="true" ma:taxonomy="true" ma:internalName="ef109fd36bcf4bcd9dd945731030600b" ma:taxonomyFieldName="Region" ma:displayName="SMSG Region" ma:readOnly="false"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mb88723863e1404388ba3733387d48df" ma:index="43" nillable="true" ma:taxonomy="true" ma:internalName="mb88723863e1404388ba3733387d48df" ma:taxonomyFieldName="Audiences" ma:displayName="SMSG Customer Audiences" ma:readOnly="false"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kf34bcdc8fc34e479d3f94c6210e8e27" ma:index="44" nillable="true" ma:taxonomy="true" ma:internalName="kf34bcdc8fc34e479d3f94c6210e8e27" ma:taxonomyFieldName="Competitors" ma:displayName="SMSG Competition" ma:readOnly="false"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_dlc_DocIdUrl" ma:index="4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ec5b2ad5c27b45fb8a00a1f27c7ce1ae" ma:index="46" nillable="true" ma:taxonomy="true" ma:internalName="ec5b2ad5c27b45fb8a00a1f27c7ce1ae" ma:taxonomyFieldName="Partners" ma:displayName="SMSG Partners" ma:readOnly="false"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_dlc_DocIdPersistId" ma:index="47" nillable="true" ma:displayName="Persist ID" ma:description="Keep ID on add." ma:hidden="true" ma:internalName="_dlc_DocIdPersistId" ma:readOnly="true">
      <xsd:simpleType>
        <xsd:restriction base="dms:Boolean"/>
      </xsd:simpleType>
    </xsd:element>
    <xsd:element name="b60f8d2dbb984f349d80d8196897f4d3" ma:index="48" nillable="true" ma:taxonomy="true" ma:internalName="b60f8d2dbb984f349d80d8196897f4d3" ma:taxonomyFieldName="Roles" ma:displayName="SMSG Roles" ma:readOnly="false"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ConfidentialityTaxHTField0" ma:index="49" nillable="true" ma:taxonomy="true" ma:internalName="ConfidentialityTaxHTField0" ma:taxonomyFieldName="Confidentiality" ma:displayName="Confidentiality" ma:indexed="true" ma:readOnly="false" ma:default="1;#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k20e0dfa74bf4e44818db03027b0ccd8" ma:index="51" nillable="true" ma:taxonomy="true" ma:internalName="k20e0dfa74bf4e44818db03027b0ccd8" ma:taxonomyFieldName="Segments" ma:displayName="SMSG Customer Segments" ma:readOnly="false"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eb54ac91059940029a3cc8a4ff5af673" ma:index="53" nillable="true" ma:taxonomy="true" ma:internalName="eb54ac91059940029a3cc8a4ff5af673" ma:taxonomyFieldName="SMSGDomain" ma:displayName="SMSG Domain" ma:readOnly="false"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i1b478372f814787abd313030b81fcb2" ma:index="54" nillable="true" ma:taxonomy="true" ma:internalName="i1b478372f814787abd313030b81fcb2" ma:taxonomyFieldName="ActivitiesAndPrograms" ma:displayName="SMSG Activities &amp; Programs" ma:readOnly="false"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TaxKeywordTaxHTField" ma:index="58"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od9986d31974458fb3007746ec0bce5f" ma:index="59"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m6c7b4717b6346e6a075a59dd47eac69" ma:index="60" nillable="true" ma:taxonomy="true" ma:internalName="m6c7b4717b6346e6a075a59dd47eac69" ma:taxonomyFieldName="Topics" ma:displayName="SMSG Topics" ma:readOnly="false"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_dlc_DocId" ma:index="61"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5" nillable="true" ma:taxonomy="true" ma:internalName="bf80e81150e248c48aa8cffdf0021a1f" ma:taxonomyFieldName="Products" ma:displayName="SMSG Products &amp; Technologies" ma:readOnly="false"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6d26e40ac264097a006193f92232ece" ma:index="66" nillable="true" ma:taxonomy="true" ma:internalName="m6d26e40ac264097a006193f92232ece" ma:taxonomyFieldName="TechnicalLevel" ma:displayName="Technical Level" ma:readOnly="false"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d820760-4664-4be3-bee2-f8b9a6708b4c" elementFormDefault="qualified">
    <xsd:import namespace="http://schemas.microsoft.com/office/2006/documentManagement/types"/>
    <xsd:import namespace="http://schemas.microsoft.com/office/infopath/2007/PartnerControls"/>
    <xsd:element name="PublishDate" ma:index="3" nillable="true" ma:displayName="PublishDate" ma:description="Used in Blog Posts and documents." ma:format="DateOnly" ma:indexed="true" ma:internalName="PublishDate">
      <xsd:simpleType>
        <xsd:restriction base="dms:DateTime"/>
      </xsd:simpleType>
    </xsd:element>
    <xsd:element name="DocumentSetKcId" ma:index="31" nillable="true" ma:displayName="DocumentSetKcId" ma:description="Custom Column used to capture Document ID to share with DocumentSet Contents" ma:indexed="true" ma:internalName="DocumentSetKcId" ma:readOnly="false">
      <xsd:simpleType>
        <xsd:restriction base="dms:Text">
          <xsd:maxLength value="255"/>
        </xsd:restriction>
      </xsd:simpleType>
    </xsd:element>
    <xsd:element name="CoOwner" ma:index="32" nillable="true" ma:displayName="Co-Owner" ma:description="Co-Owner" ma:list="UserInfo" ma:SharePointGroup="0" ma:internalName="CoOwner" ma:readOnly="fals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Title" ma:index="33" nillable="true" ma:displayName="BlogPostID" ma:description="Blog Post ID to link documents on the blog post." ma:internalName="MediaTitle" ma:readOnly="false">
      <xsd:simpleType>
        <xsd:restriction base="dms:Text">
          <xsd:maxLength value="255"/>
        </xsd:restriction>
      </xsd:simpleType>
    </xsd:element>
    <xsd:element name="ApplyWorkflowRules" ma:index="50" nillable="true" ma:displayName="ApplyWorkflowRules" ma:default="Yes" ma:description="This columns is used to help to apply the workflow rules on Document Sets / Documents. by Default the Value is Yes" ma:format="Dropdown" ma:hidden="true" ma:internalName="ApplyWorkflowRules" ma:readOnly="false">
      <xsd:simpleType>
        <xsd:restriction base="dms:Choice">
          <xsd:enumeration value="Yes"/>
          <xsd:enumeration value="No"/>
        </xsd:restriction>
      </xsd:simpleType>
    </xsd:element>
    <xsd:element name="b1337ea954344dcfb0425a10eee4daa8" ma:index="63" nillable="true" ma:taxonomy="true" ma:internalName="b1337ea954344dcfb0425a10eee4daa8" ma:taxonomyFieldName="EnterpriseDomainTags" ma:displayName="EnterpriseDomainTags" ma:default="" ma:fieldId="{b1337ea9-5434-4dcf-b042-5a10eee4daa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55"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809EFA-06F1-4B23-94EC-7EFD876B5350}">
  <ds:schemaRefs>
    <ds:schemaRef ds:uri="http://schemas.microsoft.com/sharepoint/v3/contenttype/forms"/>
  </ds:schemaRefs>
</ds:datastoreItem>
</file>

<file path=customXml/itemProps2.xml><?xml version="1.0" encoding="utf-8"?>
<ds:datastoreItem xmlns:ds="http://schemas.openxmlformats.org/officeDocument/2006/customXml" ds:itemID="{224D1A93-209C-4802-BFDE-A8C210095D2E}">
  <ds:schemaRefs>
    <ds:schemaRef ds:uri="http://schemas.microsoft.com/sharepoint/events"/>
  </ds:schemaRefs>
</ds:datastoreItem>
</file>

<file path=customXml/itemProps3.xml><?xml version="1.0" encoding="utf-8"?>
<ds:datastoreItem xmlns:ds="http://schemas.openxmlformats.org/officeDocument/2006/customXml" ds:itemID="{124D2FD4-8DE7-448F-A1FC-782C2ABE009F}">
  <ds:schemaRefs>
    <ds:schemaRef ds:uri="Microsoft.SharePoint.Taxonomy.ContentTypeSync"/>
  </ds:schemaRefs>
</ds:datastoreItem>
</file>

<file path=customXml/itemProps4.xml><?xml version="1.0" encoding="utf-8"?>
<ds:datastoreItem xmlns:ds="http://schemas.openxmlformats.org/officeDocument/2006/customXml" ds:itemID="{9F809753-BD6D-417D-881F-81452428E4F9}">
  <ds:schemaRefs>
    <ds:schemaRef ds:uri="http://purl.org/dc/dcmitype/"/>
    <ds:schemaRef ds:uri="http://purl.org/dc/elements/1.1/"/>
    <ds:schemaRef ds:uri="230e9df3-be65-4c73-a93b-d1236ebd677e"/>
    <ds:schemaRef ds:uri="http://schemas.openxmlformats.org/package/2006/metadata/core-properties"/>
    <ds:schemaRef ds:uri="ad820760-4664-4be3-bee2-f8b9a6708b4c"/>
    <ds:schemaRef ds:uri="http://www.w3.org/XML/1998/namespace"/>
    <ds:schemaRef ds:uri="http://schemas.microsoft.com/office/infopath/2007/PartnerControls"/>
    <ds:schemaRef ds:uri="http://purl.org/dc/terms/"/>
    <ds:schemaRef ds:uri="http://schemas.microsoft.com/office/2006/documentManagement/types"/>
    <ds:schemaRef ds:uri="http://schemas.microsoft.com/sharepoint/v4"/>
    <ds:schemaRef ds:uri="http://schemas.microsoft.com/sharepoint/v3"/>
    <ds:schemaRef ds:uri="http://schemas.microsoft.com/office/2006/metadata/properties"/>
  </ds:schemaRefs>
</ds:datastoreItem>
</file>

<file path=customXml/itemProps5.xml><?xml version="1.0" encoding="utf-8"?>
<ds:datastoreItem xmlns:ds="http://schemas.openxmlformats.org/officeDocument/2006/customXml" ds:itemID="{71875FBF-3EA2-42EF-9D78-0DE73C6296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ad820760-4664-4be3-bee2-f8b9a6708b4c"/>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22027</TotalTime>
  <Words>537</Words>
  <Application>Microsoft Office PowerPoint</Application>
  <PresentationFormat>Widescreen</PresentationFormat>
  <Paragraphs>110</Paragraphs>
  <Slides>18</Slides>
  <Notes>3</Notes>
  <HiddenSlides>0</HiddenSlides>
  <MMClips>0</MMClips>
  <ScaleCrop>false</ScaleCrop>
  <HeadingPairs>
    <vt:vector size="8" baseType="variant">
      <vt:variant>
        <vt:lpstr>Fonts Used</vt:lpstr>
      </vt:variant>
      <vt:variant>
        <vt:i4>12</vt:i4>
      </vt:variant>
      <vt:variant>
        <vt:lpstr>Theme</vt:lpstr>
      </vt:variant>
      <vt:variant>
        <vt:i4>12</vt:i4>
      </vt:variant>
      <vt:variant>
        <vt:lpstr>Embedded OLE Servers</vt:lpstr>
      </vt:variant>
      <vt:variant>
        <vt:i4>1</vt:i4>
      </vt:variant>
      <vt:variant>
        <vt:lpstr>Slide Titles</vt:lpstr>
      </vt:variant>
      <vt:variant>
        <vt:i4>18</vt:i4>
      </vt:variant>
    </vt:vector>
  </HeadingPairs>
  <TitlesOfParts>
    <vt:vector size="43" baseType="lpstr">
      <vt:lpstr>Arial</vt:lpstr>
      <vt:lpstr>Bodoni MT</vt:lpstr>
      <vt:lpstr>Calibri</vt:lpstr>
      <vt:lpstr>Consolas</vt:lpstr>
      <vt:lpstr>Courier New</vt:lpstr>
      <vt:lpstr>Menlo</vt:lpstr>
      <vt:lpstr>Segoe UI</vt:lpstr>
      <vt:lpstr>Segoe UI Light</vt:lpstr>
      <vt:lpstr>Segoe UI Semibold</vt:lpstr>
      <vt:lpstr>segoe-ui_bold</vt:lpstr>
      <vt:lpstr>segoe-ui_normal</vt:lpstr>
      <vt:lpstr>Wingdings</vt:lpstr>
      <vt:lpstr>STB Product Families 2013</vt:lpstr>
      <vt:lpstr>Power BI Template</vt:lpstr>
      <vt:lpstr>2_WHITE TEMPLATE</vt:lpstr>
      <vt:lpstr>3_LIGHT COLOR TEMPLATE</vt:lpstr>
      <vt:lpstr>2_Power BI Template</vt:lpstr>
      <vt:lpstr>3_Power BI Template</vt:lpstr>
      <vt:lpstr>1_5-30610_Microsoft_Ignite_Keynote_Template</vt:lpstr>
      <vt:lpstr>4_Power BI Template</vt:lpstr>
      <vt:lpstr>4_LIGHT COLOR TEMPLATE</vt:lpstr>
      <vt:lpstr>2_LIGHT COLOR TEMPLATE</vt:lpstr>
      <vt:lpstr>5_LIGHT COLOR TEMPLATE</vt:lpstr>
      <vt:lpstr>3_WHITE TEMPLATE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Capability Deck Level 200</dc:title>
  <dc:creator>Sanjay Soni</dc:creator>
  <cp:keywords/>
  <cp:lastModifiedBy>Black Widow</cp:lastModifiedBy>
  <cp:revision>1836</cp:revision>
  <cp:lastPrinted>2015-05-19T00:06:12Z</cp:lastPrinted>
  <dcterms:created xsi:type="dcterms:W3CDTF">2015-05-11T15:24:15Z</dcterms:created>
  <dcterms:modified xsi:type="dcterms:W3CDTF">2018-06-02T17:07:28Z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0x0101000E4CB7077FEE4FF7AE86D4A500EEC7800300C6CD36C6B4DAA64EAACFCCF5D9298AA000B09CC05C6355444CB49B4B62F83D23B8</vt:lpwstr>
  </property>
  <property fmtid="{D5CDD505-2E9C-101B-9397-08002B2CF9AE}" pid="3" name="p1cd454bacc149bfbcfd764edd279de7">
    <vt:lpwstr/>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216;#customer ready|8986c41d-21c5-4f8f-8a12-ea4625b46858</vt:lpwstr>
  </property>
  <property fmtid="{D5CDD505-2E9C-101B-9397-08002B2CF9AE}" pid="8" name="ItemType">
    <vt:lpwstr>31;#technical presentations|83a894cf-702b-47fc-aba5-41bd10dc1e75</vt:lpwstr>
  </property>
  <property fmtid="{D5CDD505-2E9C-101B-9397-08002B2CF9AE}" pid="9" name="bc28b5f076654a3b96073bbbebfeb8c9">
    <vt:lpwstr/>
  </property>
  <property fmtid="{D5CDD505-2E9C-101B-9397-08002B2CF9AE}" pid="10" name="Industries">
    <vt:lpwstr/>
  </property>
  <property fmtid="{D5CDD505-2E9C-101B-9397-08002B2CF9AE}" pid="11" name="MSProducts">
    <vt:lpwstr/>
  </property>
  <property fmtid="{D5CDD505-2E9C-101B-9397-08002B2CF9AE}" pid="12" name="j4d667fb28274e85b2214f6e751c8d1f">
    <vt:lpwstr/>
  </property>
  <property fmtid="{D5CDD505-2E9C-101B-9397-08002B2CF9AE}" pid="13" name="Competitors">
    <vt:lpwstr/>
  </property>
  <property fmtid="{D5CDD505-2E9C-101B-9397-08002B2CF9AE}" pid="14" name="SMSGDomain">
    <vt:lpwstr>566;#SQL Server Domain|0c0f1824-39dc-4b26-8c74-eff4364b812b;#156;#Server and Tools Business|6783548d-8609-4f97-be4a-4ca2616905a6</vt:lpwstr>
  </property>
  <property fmtid="{D5CDD505-2E9C-101B-9397-08002B2CF9AE}" pid="15" name="ItemRetentionFormula">
    <vt:lpwstr/>
  </property>
  <property fmtid="{D5CDD505-2E9C-101B-9397-08002B2CF9AE}" pid="16" name="BusinessArchitecture">
    <vt:lpwstr>13;#business intelligence|e1f9659f-bde9-4479-81f9-2bc6e8ec0057</vt:lpwstr>
  </property>
  <property fmtid="{D5CDD505-2E9C-101B-9397-08002B2CF9AE}" pid="17" name="SMSGTags">
    <vt:lpwstr/>
  </property>
  <property fmtid="{D5CDD505-2E9C-101B-9397-08002B2CF9AE}" pid="18" name="j031aa32f4154c8c9a646efae715ebde">
    <vt:lpwstr/>
  </property>
  <property fmtid="{D5CDD505-2E9C-101B-9397-08002B2CF9AE}" pid="19" name="Products">
    <vt:lpwstr>262;#Microsoft SQL Server|261ba873-f3ab-420e-96d6-e3004596a551;#2324;#Microsoft SQL Server Business Intelligence|9ffb7045-1f1b-41c0-987f-ffdc7c6f53c0</vt:lpwstr>
  </property>
  <property fmtid="{D5CDD505-2E9C-101B-9397-08002B2CF9AE}" pid="20" name="_dlc_DocIdItemGuid">
    <vt:lpwstr>4e483f87-ffd0-4047-bcc2-6a36cef5fcd3</vt:lpwstr>
  </property>
  <property fmtid="{D5CDD505-2E9C-101B-9397-08002B2CF9AE}" pid="21" name="EnterpriseDomainTags">
    <vt:lpwstr/>
  </property>
  <property fmtid="{D5CDD505-2E9C-101B-9397-08002B2CF9AE}" pid="22" name="l311460e3fdf46688abc31ddb7bdc05a">
    <vt:lpwstr/>
  </property>
  <property fmtid="{D5CDD505-2E9C-101B-9397-08002B2CF9AE}" pid="23" name="ActivitiesAndPrograms">
    <vt:lpwstr/>
  </property>
  <property fmtid="{D5CDD505-2E9C-101B-9397-08002B2CF9AE}" pid="24" name="Segments">
    <vt:lpwstr/>
  </property>
  <property fmtid="{D5CDD505-2E9C-101B-9397-08002B2CF9AE}" pid="25" name="Partners">
    <vt:lpwstr/>
  </property>
  <property fmtid="{D5CDD505-2E9C-101B-9397-08002B2CF9AE}" pid="26" name="WorkflowChangePath">
    <vt:lpwstr>4c942473-d120-4286-a51a-b65ad3d92ffb,2;4c942473-d120-4286-a51a-b65ad3d92ffb,2;4c942473-d120-4286-a51a-b65ad3d92ffb,2;4c942473-d120-4286-a51a-b65ad3d92ffb,49;4c942473-d120-4286-a51a-b65ad3d92ffb,68;4c942473-d120-4286-a51a-b65ad3d92ffb,101;4c942473-d120-428</vt:lpwstr>
  </property>
  <property fmtid="{D5CDD505-2E9C-101B-9397-08002B2CF9AE}" pid="27" name="la4444b61d19467597d63190b69ac227">
    <vt:lpwstr/>
  </property>
  <property fmtid="{D5CDD505-2E9C-101B-9397-08002B2CF9AE}" pid="28" name="Topics">
    <vt:lpwstr/>
  </property>
  <property fmtid="{D5CDD505-2E9C-101B-9397-08002B2CF9AE}" pid="29" name="Groups">
    <vt:lpwstr>762;#SQL Server Marketing|bb7921b3-c1d8-4da4-b894-8b6075d9546d;#311;#Cloud and Enterprise Marketing Group|4f75e184-e5aa-4234-a07f-b032d60df254</vt:lpwstr>
  </property>
  <property fmtid="{D5CDD505-2E9C-101B-9397-08002B2CF9AE}" pid="30" name="MSProductsTaxHTField0">
    <vt:lpwstr/>
  </property>
  <property fmtid="{D5CDD505-2E9C-101B-9397-08002B2CF9AE}" pid="31" name="Languages">
    <vt:lpwstr/>
  </property>
  <property fmtid="{D5CDD505-2E9C-101B-9397-08002B2CF9AE}" pid="32" name="_docset_NoMedatataSyncRequired">
    <vt:lpwstr>False</vt:lpwstr>
  </property>
  <property fmtid="{D5CDD505-2E9C-101B-9397-08002B2CF9AE}" pid="33" name="messageframeworktype">
    <vt:lpwstr/>
  </property>
  <property fmtid="{D5CDD505-2E9C-101B-9397-08002B2CF9AE}" pid="34" name="MSLanguage">
    <vt:lpwstr/>
  </property>
  <property fmtid="{D5CDD505-2E9C-101B-9397-08002B2CF9AE}" pid="35" name="cb7870d3641f4a52807a63577a9c1b08">
    <vt:lpwstr/>
  </property>
  <property fmtid="{D5CDD505-2E9C-101B-9397-08002B2CF9AE}" pid="36" name="TechnicalLevel">
    <vt:lpwstr/>
  </property>
  <property fmtid="{D5CDD505-2E9C-101B-9397-08002B2CF9AE}" pid="37" name="Audiences">
    <vt:lpwstr/>
  </property>
  <property fmtid="{D5CDD505-2E9C-101B-9397-08002B2CF9AE}" pid="38" name="LearningOrganization">
    <vt:lpwstr/>
  </property>
  <property fmtid="{D5CDD505-2E9C-101B-9397-08002B2CF9AE}" pid="39" name="EmployeeRole">
    <vt:lpwstr/>
  </property>
  <property fmtid="{D5CDD505-2E9C-101B-9397-08002B2CF9AE}" pid="40" name="LearningDeliveryMethod">
    <vt:lpwstr/>
  </property>
  <property fmtid="{D5CDD505-2E9C-101B-9397-08002B2CF9AE}" pid="41" name="SalesGeography">
    <vt:lpwstr/>
  </property>
  <property fmtid="{D5CDD505-2E9C-101B-9397-08002B2CF9AE}" pid="42" name="Roles">
    <vt:lpwstr/>
  </property>
</Properties>
</file>